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8"/>
  </p:notesMasterIdLst>
  <p:sldIdLst>
    <p:sldId id="257" r:id="rId3"/>
    <p:sldId id="404" r:id="rId4"/>
    <p:sldId id="405" r:id="rId5"/>
    <p:sldId id="406" r:id="rId6"/>
    <p:sldId id="407" r:id="rId7"/>
    <p:sldId id="401" r:id="rId8"/>
    <p:sldId id="402" r:id="rId9"/>
    <p:sldId id="286" r:id="rId10"/>
    <p:sldId id="313" r:id="rId11"/>
    <p:sldId id="307" r:id="rId12"/>
    <p:sldId id="310" r:id="rId13"/>
    <p:sldId id="342" r:id="rId14"/>
    <p:sldId id="408" r:id="rId15"/>
    <p:sldId id="346" r:id="rId16"/>
    <p:sldId id="409" r:id="rId17"/>
    <p:sldId id="411" r:id="rId18"/>
    <p:sldId id="412" r:id="rId19"/>
    <p:sldId id="413" r:id="rId20"/>
    <p:sldId id="414" r:id="rId21"/>
    <p:sldId id="415" r:id="rId22"/>
    <p:sldId id="416" r:id="rId23"/>
    <p:sldId id="368" r:id="rId24"/>
    <p:sldId id="373" r:id="rId25"/>
    <p:sldId id="369" r:id="rId26"/>
    <p:sldId id="370" r:id="rId27"/>
    <p:sldId id="374" r:id="rId28"/>
    <p:sldId id="376" r:id="rId29"/>
    <p:sldId id="417" r:id="rId30"/>
    <p:sldId id="379" r:id="rId31"/>
    <p:sldId id="390" r:id="rId32"/>
    <p:sldId id="389" r:id="rId33"/>
    <p:sldId id="388" r:id="rId34"/>
    <p:sldId id="391" r:id="rId35"/>
    <p:sldId id="394" r:id="rId36"/>
    <p:sldId id="393" r:id="rId37"/>
    <p:sldId id="383" r:id="rId38"/>
    <p:sldId id="384" r:id="rId39"/>
    <p:sldId id="385" r:id="rId40"/>
    <p:sldId id="386" r:id="rId41"/>
    <p:sldId id="326" r:id="rId42"/>
    <p:sldId id="320" r:id="rId43"/>
    <p:sldId id="321" r:id="rId44"/>
    <p:sldId id="418" r:id="rId45"/>
    <p:sldId id="419" r:id="rId46"/>
    <p:sldId id="4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7EEBC-FA1C-4EE0-894F-C50B8DEB0D1C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FFFA-4169-48CA-8C9F-1F677D9F4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Screensaver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26" y="3352771"/>
            <a:ext cx="9153525" cy="350522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1380041"/>
            <a:ext cx="9144000" cy="1862659"/>
          </a:xfrm>
          <a:prstGeom prst="rect">
            <a:avLst/>
          </a:prstGeom>
          <a:solidFill>
            <a:srgbClr val="FFD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086"/>
            <a:ext cx="7772400" cy="1470025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Mastertitelformat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34188"/>
            <a:ext cx="6400800" cy="81858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3300410"/>
            <a:ext cx="9144000" cy="52361"/>
          </a:xfrm>
          <a:prstGeom prst="rect">
            <a:avLst/>
          </a:prstGeom>
          <a:solidFill>
            <a:srgbClr val="383F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pic>
        <p:nvPicPr>
          <p:cNvPr id="13" name="Bild 12" descr="Logo_RGB_300dp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41" y="4363438"/>
            <a:ext cx="4024502" cy="8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3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908AB9BA-A798-4F4C-89F3-560BA10BFC00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9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936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14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Screensaver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26" y="3352771"/>
            <a:ext cx="9153525" cy="3505228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1380041"/>
            <a:ext cx="9144000" cy="1862659"/>
          </a:xfrm>
          <a:prstGeom prst="rect">
            <a:avLst/>
          </a:prstGeom>
          <a:solidFill>
            <a:srgbClr val="FFD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086"/>
            <a:ext cx="7772400" cy="1470025"/>
          </a:xfrm>
        </p:spPr>
        <p:txBody>
          <a:bodyPr>
            <a:noAutofit/>
          </a:bodyPr>
          <a:lstStyle>
            <a:lvl1pPr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Mastertitelformat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34188"/>
            <a:ext cx="6400800" cy="81858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</a:t>
            </a:r>
            <a:endParaRPr lang="de-DE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3300410"/>
            <a:ext cx="9144000" cy="52361"/>
          </a:xfrm>
          <a:prstGeom prst="rect">
            <a:avLst/>
          </a:prstGeom>
          <a:solidFill>
            <a:srgbClr val="383F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pic>
        <p:nvPicPr>
          <p:cNvPr id="13" name="Bild 12" descr="Logo_RGB_300dp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41" y="4363438"/>
            <a:ext cx="4024502" cy="8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457200" y="1581282"/>
            <a:ext cx="8229599" cy="38274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906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1282"/>
            <a:ext cx="8229599" cy="3827463"/>
          </a:xfrm>
        </p:spPr>
        <p:txBody>
          <a:bodyPr>
            <a:normAutofit/>
          </a:bodyPr>
          <a:lstStyle>
            <a:lvl1pPr marL="0">
              <a:buFontTx/>
              <a:buNone/>
              <a:defRPr sz="2800"/>
            </a:lvl1pPr>
            <a:lvl2pPr marL="0">
              <a:buFontTx/>
              <a:buNone/>
              <a:defRPr sz="2800"/>
            </a:lvl2pPr>
            <a:lvl3pPr marL="0">
              <a:buFontTx/>
              <a:buNone/>
              <a:defRPr sz="2800"/>
            </a:lvl3pPr>
            <a:lvl4pPr marL="0">
              <a:buFontTx/>
              <a:buNone/>
              <a:defRPr sz="2800"/>
            </a:lvl4pPr>
            <a:lvl5pPr marL="0">
              <a:buFontTx/>
              <a:buNone/>
              <a:defRPr sz="2800"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4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870489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577852" y="2133600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4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751667"/>
            <a:ext cx="8229599" cy="2360225"/>
          </a:xfrm>
        </p:spPr>
        <p:txBody>
          <a:bodyPr anchor="t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66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21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457200" y="1581282"/>
            <a:ext cx="8229599" cy="38274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845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285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ABB5-CB5C-A34A-8955-DC693CAF921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915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04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908AB9BA-A798-4F4C-89F3-560BA10BFC00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8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6970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92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1282"/>
            <a:ext cx="8229599" cy="3827463"/>
          </a:xfrm>
        </p:spPr>
        <p:txBody>
          <a:bodyPr>
            <a:normAutofit/>
          </a:bodyPr>
          <a:lstStyle>
            <a:lvl1pPr marL="0">
              <a:buFontTx/>
              <a:buNone/>
              <a:defRPr sz="2800"/>
            </a:lvl1pPr>
            <a:lvl2pPr marL="0">
              <a:buFontTx/>
              <a:buNone/>
              <a:defRPr sz="2800"/>
            </a:lvl2pPr>
            <a:lvl3pPr marL="0">
              <a:buFontTx/>
              <a:buNone/>
              <a:defRPr sz="2800"/>
            </a:lvl3pPr>
            <a:lvl4pPr marL="0">
              <a:buFontTx/>
              <a:buNone/>
              <a:defRPr sz="2800"/>
            </a:lvl4pPr>
            <a:lvl5pPr marL="0">
              <a:buFontTx/>
              <a:buNone/>
              <a:defRPr sz="2800"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96301" y="0"/>
            <a:ext cx="647699" cy="354402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047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870489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577852" y="2133600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fld id="{908AB9BA-A798-4F4C-89F3-560BA10BFC00}" type="slidenum">
              <a:rPr lang="de-DE" sz="1800" smtClean="0">
                <a:solidFill>
                  <a:prstClr val="white"/>
                </a:solidFill>
                <a:latin typeface="Arial"/>
                <a:cs typeface="Arial"/>
              </a:rPr>
              <a:pPr defTabSz="457200">
                <a:defRPr/>
              </a:pPr>
              <a:t>‹#›</a:t>
            </a:fld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751667"/>
            <a:ext cx="8229599" cy="2360225"/>
          </a:xfrm>
        </p:spPr>
        <p:txBody>
          <a:bodyPr anchor="t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49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6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3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ABB5-CB5C-A34A-8955-DC693CAF921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-323707"/>
            <a:ext cx="8229599" cy="1346193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spcAft>
                <a:spcPts val="0"/>
              </a:spcAft>
              <a:defRPr sz="4000" cap="all">
                <a:solidFill>
                  <a:srgbClr val="A87B00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77852" y="939404"/>
            <a:ext cx="9188448" cy="397"/>
          </a:xfrm>
          <a:prstGeom prst="line">
            <a:avLst/>
          </a:prstGeom>
          <a:ln w="19050" cap="flat" cmpd="sng" algn="ctr">
            <a:solidFill>
              <a:srgbClr val="707E8C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229599" cy="660400"/>
          </a:xfrm>
        </p:spPr>
        <p:txBody>
          <a:bodyPr>
            <a:normAutofit/>
          </a:bodyPr>
          <a:lstStyle>
            <a:lvl1pPr>
              <a:buFontTx/>
              <a:buNone/>
              <a:defRPr sz="2000" i="0" cap="none">
                <a:solidFill>
                  <a:srgbClr val="707E8C"/>
                </a:solidFill>
                <a:latin typeface="Georgia"/>
                <a:cs typeface="Georgia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913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8496301" y="0"/>
            <a:ext cx="647699" cy="354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pPr defTabSz="457200">
              <a:defRPr/>
            </a:pPr>
            <a:endParaRPr lang="de-DE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2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fld id="{4EAD1D04-4BA6-B04F-B595-A6A6929AC8ED}" type="datetime1">
              <a:rPr lang="de-DE" smtClean="0"/>
              <a:pPr defTabSz="457200"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-12700" y="6037630"/>
            <a:ext cx="7289800" cy="820370"/>
          </a:xfrm>
          <a:prstGeom prst="rect">
            <a:avLst/>
          </a:prstGeom>
          <a:solidFill>
            <a:srgbClr val="FFD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 rot="19472549">
            <a:off x="5323379" y="6015157"/>
            <a:ext cx="2768600" cy="13289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87500"/>
            <a:ext cx="8229600" cy="453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fld id="{3316ABB5-CB5C-A34A-8955-DC693CAF9216}" type="slidenum">
              <a:rPr lang="de-DE" smtClean="0"/>
              <a:pPr defTabSz="457200"/>
              <a:t>‹#›</a:t>
            </a:fld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12700" y="5892799"/>
            <a:ext cx="9156700" cy="89397"/>
          </a:xfrm>
          <a:prstGeom prst="rect">
            <a:avLst/>
          </a:prstGeom>
          <a:solidFill>
            <a:srgbClr val="383F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513235" y="787635"/>
            <a:ext cx="630765" cy="60453"/>
          </a:xfrm>
          <a:prstGeom prst="rect">
            <a:avLst/>
          </a:prstGeom>
          <a:solidFill>
            <a:srgbClr val="9EA5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8" name="Bild 17" descr="Logo_RGB_300dpi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6149975"/>
            <a:ext cx="2476500" cy="540569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93700" y="6390243"/>
            <a:ext cx="455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b="1" cap="all" err="1">
                <a:solidFill>
                  <a:srgbClr val="FFFFFF"/>
                </a:solidFill>
              </a:rPr>
              <a:t>Presentation</a:t>
            </a:r>
            <a:r>
              <a:rPr lang="de-DE" sz="1200" b="1" cap="all">
                <a:solidFill>
                  <a:srgbClr val="FFFFFF"/>
                </a:solidFill>
              </a:rPr>
              <a:t> </a:t>
            </a:r>
            <a:r>
              <a:rPr lang="de-DE" sz="1200" b="1" cap="all" err="1">
                <a:solidFill>
                  <a:srgbClr val="FFFFFF"/>
                </a:solidFill>
              </a:rPr>
              <a:t>TiTle</a:t>
            </a:r>
            <a:endParaRPr lang="de-DE" sz="1400" b="1" cap="all">
              <a:solidFill>
                <a:srgbClr val="FFFFFF"/>
              </a:solidFill>
            </a:endParaRPr>
          </a:p>
        </p:txBody>
      </p:sp>
      <p:pic>
        <p:nvPicPr>
          <p:cNvPr id="23" name="Bild 22" descr="Screensaver3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2" y="4308803"/>
            <a:ext cx="9156702" cy="1583995"/>
          </a:xfrm>
          <a:prstGeom prst="rect">
            <a:avLst/>
          </a:prstGeom>
          <a:effectLst/>
        </p:spPr>
      </p:pic>
      <p:sp>
        <p:nvSpPr>
          <p:cNvPr id="24" name="Rechteck 23"/>
          <p:cNvSpPr/>
          <p:nvPr userDrawn="1"/>
        </p:nvSpPr>
        <p:spPr>
          <a:xfrm rot="5400000">
            <a:off x="3970501" y="325601"/>
            <a:ext cx="1202997" cy="9144000"/>
          </a:xfrm>
          <a:prstGeom prst="rect">
            <a:avLst/>
          </a:prstGeom>
          <a:gradFill flip="none" rotWithShape="1">
            <a:gsLst>
              <a:gs pos="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8513235" y="620514"/>
            <a:ext cx="630765" cy="107852"/>
          </a:xfrm>
          <a:prstGeom prst="rect">
            <a:avLst/>
          </a:prstGeom>
          <a:solidFill>
            <a:srgbClr val="383F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8513235" y="370199"/>
            <a:ext cx="630765" cy="216447"/>
          </a:xfrm>
          <a:prstGeom prst="rect">
            <a:avLst/>
          </a:prstGeom>
          <a:solidFill>
            <a:srgbClr val="FFD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8513235" y="0"/>
            <a:ext cx="630765" cy="354404"/>
          </a:xfrm>
          <a:prstGeom prst="rect">
            <a:avLst/>
          </a:prstGeom>
          <a:solidFill>
            <a:srgbClr val="A77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rgbClr val="383F4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tabLst/>
        <a:defRPr sz="2400" kern="1200">
          <a:solidFill>
            <a:srgbClr val="383F4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fld id="{4EAD1D04-4BA6-B04F-B595-A6A6929AC8ED}" type="datetime1">
              <a:rPr lang="de-DE" smtClean="0"/>
              <a:pPr defTabSz="457200"/>
              <a:t>22.11.2016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endParaRPr lang="de-DE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-12700" y="6037630"/>
            <a:ext cx="7289800" cy="820370"/>
          </a:xfrm>
          <a:prstGeom prst="rect">
            <a:avLst/>
          </a:prstGeom>
          <a:solidFill>
            <a:srgbClr val="FFD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 rot="19472549">
            <a:off x="5323379" y="6015157"/>
            <a:ext cx="2768600" cy="13289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87500"/>
            <a:ext cx="8229600" cy="453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3F46"/>
                </a:solidFill>
                <a:latin typeface="Arial"/>
                <a:cs typeface="Arial"/>
              </a:defRPr>
            </a:lvl1pPr>
          </a:lstStyle>
          <a:p>
            <a:pPr defTabSz="457200"/>
            <a:fld id="{3316ABB5-CB5C-A34A-8955-DC693CAF9216}" type="slidenum">
              <a:rPr lang="de-DE" smtClean="0"/>
              <a:pPr defTabSz="457200"/>
              <a:t>‹#›</a:t>
            </a:fld>
            <a:endParaRPr lang="de-DE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12700" y="5892799"/>
            <a:ext cx="9156700" cy="89397"/>
          </a:xfrm>
          <a:prstGeom prst="rect">
            <a:avLst/>
          </a:prstGeom>
          <a:solidFill>
            <a:srgbClr val="383F4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de-AT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8513235" y="787635"/>
            <a:ext cx="630765" cy="60453"/>
          </a:xfrm>
          <a:prstGeom prst="rect">
            <a:avLst/>
          </a:prstGeom>
          <a:solidFill>
            <a:srgbClr val="9EA5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18" name="Bild 17" descr="Logo_RGB_300dpi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6149975"/>
            <a:ext cx="2476500" cy="540569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93700" y="6390243"/>
            <a:ext cx="455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200" b="1" cap="all" err="1">
                <a:solidFill>
                  <a:srgbClr val="FFFFFF"/>
                </a:solidFill>
              </a:rPr>
              <a:t>Presentation</a:t>
            </a:r>
            <a:r>
              <a:rPr lang="de-DE" sz="1200" b="1" cap="all">
                <a:solidFill>
                  <a:srgbClr val="FFFFFF"/>
                </a:solidFill>
              </a:rPr>
              <a:t> </a:t>
            </a:r>
            <a:r>
              <a:rPr lang="de-DE" sz="1200" b="1" cap="all" err="1">
                <a:solidFill>
                  <a:srgbClr val="FFFFFF"/>
                </a:solidFill>
              </a:rPr>
              <a:t>TiTle</a:t>
            </a:r>
            <a:endParaRPr lang="de-DE" sz="1400" b="1" cap="all">
              <a:solidFill>
                <a:srgbClr val="FFFFFF"/>
              </a:solidFill>
            </a:endParaRPr>
          </a:p>
        </p:txBody>
      </p:sp>
      <p:pic>
        <p:nvPicPr>
          <p:cNvPr id="23" name="Bild 22" descr="Screensaver3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2" y="4308803"/>
            <a:ext cx="9156702" cy="1583995"/>
          </a:xfrm>
          <a:prstGeom prst="rect">
            <a:avLst/>
          </a:prstGeom>
          <a:effectLst/>
        </p:spPr>
      </p:pic>
      <p:sp>
        <p:nvSpPr>
          <p:cNvPr id="24" name="Rechteck 23"/>
          <p:cNvSpPr/>
          <p:nvPr userDrawn="1"/>
        </p:nvSpPr>
        <p:spPr>
          <a:xfrm rot="5400000">
            <a:off x="3970501" y="325601"/>
            <a:ext cx="1202997" cy="9144000"/>
          </a:xfrm>
          <a:prstGeom prst="rect">
            <a:avLst/>
          </a:prstGeom>
          <a:gradFill flip="none" rotWithShape="1">
            <a:gsLst>
              <a:gs pos="6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8513235" y="620514"/>
            <a:ext cx="630765" cy="107852"/>
          </a:xfrm>
          <a:prstGeom prst="rect">
            <a:avLst/>
          </a:prstGeom>
          <a:solidFill>
            <a:srgbClr val="383F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8513235" y="370199"/>
            <a:ext cx="630765" cy="216447"/>
          </a:xfrm>
          <a:prstGeom prst="rect">
            <a:avLst/>
          </a:prstGeom>
          <a:solidFill>
            <a:srgbClr val="FFD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8513235" y="0"/>
            <a:ext cx="630765" cy="354404"/>
          </a:xfrm>
          <a:prstGeom prst="rect">
            <a:avLst/>
          </a:prstGeom>
          <a:solidFill>
            <a:srgbClr val="A77D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rgbClr val="383F4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tabLst/>
        <a:defRPr sz="2400" kern="1200">
          <a:solidFill>
            <a:srgbClr val="383F4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D800"/>
        </a:buClr>
        <a:buSzPct val="100000"/>
        <a:buFont typeface="Wingdings" charset="2"/>
        <a:buChar char="§"/>
        <a:defRPr sz="2400" kern="1200">
          <a:solidFill>
            <a:srgbClr val="383F4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2739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200" dirty="0">
                <a:solidFill>
                  <a:schemeClr val="tx1"/>
                </a:solidFill>
              </a:rPr>
              <a:t>Isovolta</a:t>
            </a:r>
            <a:r>
              <a:rPr lang="en-US" sz="4200" dirty="0">
                <a:solidFill>
                  <a:schemeClr val="tx1"/>
                </a:solidFill>
              </a:rPr>
              <a:t> S.A. </a:t>
            </a:r>
            <a:br>
              <a:rPr lang="ro-RO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BUCURE</a:t>
            </a:r>
            <a:r>
              <a:rPr lang="ro-RO" sz="4200" dirty="0">
                <a:solidFill>
                  <a:schemeClr val="tx1"/>
                </a:solidFill>
              </a:rPr>
              <a:t>Ș</a:t>
            </a:r>
            <a:r>
              <a:rPr lang="en-US" sz="4200" dirty="0">
                <a:solidFill>
                  <a:schemeClr val="tx1"/>
                </a:solidFill>
              </a:rPr>
              <a:t>TI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8067" y="1684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2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Responsabilitatea conducerii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ro-RO" sz="1800" u="sng" dirty="0"/>
              <a:t>Declarația de politică privind prevenirea accidentelor majore în care sunt implicate substanțe chimice periculoase</a:t>
            </a:r>
            <a:r>
              <a:rPr lang="ro-RO" sz="1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800" dirty="0"/>
              <a:t>transmisă angajaților prin afișare pe panouri în secțiile de producție și birouri.</a:t>
            </a:r>
          </a:p>
          <a:p>
            <a:pPr lvl="1"/>
            <a:r>
              <a:rPr lang="ro-RO" sz="1800" u="sng" dirty="0"/>
              <a:t>Structura organizatorică</a:t>
            </a:r>
            <a:r>
              <a:rPr lang="ro-RO" sz="18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800" dirty="0"/>
              <a:t>organigrama societății cuprinde SPSU care are stabilit regulamentul de funcționare</a:t>
            </a:r>
          </a:p>
          <a:p>
            <a:pPr lvl="1"/>
            <a:r>
              <a:rPr lang="ro-RO" sz="1800" u="sng" dirty="0"/>
              <a:t>Decizii</a:t>
            </a:r>
            <a:r>
              <a:rPr lang="ro-RO" sz="18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800" dirty="0"/>
              <a:t>Responsabil în domeniul managementului securității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800" dirty="0"/>
              <a:t>Celula de urgență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800" dirty="0"/>
              <a:t>Constituirea SPSU</a:t>
            </a:r>
          </a:p>
          <a:p>
            <a:pPr lvl="1"/>
            <a:endParaRPr lang="ro-RO" sz="1800" dirty="0"/>
          </a:p>
        </p:txBody>
      </p:sp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239852" y="1124744"/>
            <a:ext cx="2952327" cy="276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Competență, instruire, conștientizare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51520" y="1732746"/>
            <a:ext cx="3456384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Plan anual de instruire, inclusiv pentru angajații</a:t>
            </a:r>
            <a:r>
              <a:rPr kumimoji="0" lang="ro-RO" sz="1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noi, în perioada de probă</a:t>
            </a: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923928" y="1772816"/>
            <a:ext cx="2376265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Evaluarea</a:t>
            </a:r>
            <a:r>
              <a:rPr kumimoji="0" lang="ro-RO" sz="1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periodică 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a eficacității instruirii </a:t>
            </a:r>
            <a:r>
              <a:rPr kumimoji="0" lang="ro-RO" sz="1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fiecărui angajat</a:t>
            </a: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07504" y="2617455"/>
            <a:ext cx="2260068" cy="2323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Instruire internă: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obiective 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ș</a:t>
            </a: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 </a:t>
            </a:r>
            <a:r>
              <a:rPr lang="uk-UA" sz="1000" b="1" kern="0" dirty="0">
                <a:solidFill>
                  <a:srgbClr val="000000"/>
                </a:solidFill>
                <a:latin typeface="Arial" charset="0"/>
              </a:rPr>
              <a:t>ț</a:t>
            </a:r>
            <a:r>
              <a:rPr kumimoji="0" lang="uk-UA" sz="1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inte</a:t>
            </a: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 riscurile la locul de muncă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1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cerințe ale fișelor de securitate</a:t>
            </a: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uk-UA" sz="1000" b="1" kern="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kumimoji="0" lang="uk-UA" sz="10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erințe</a:t>
            </a: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legale aplicabile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 sarcinile ce decurg din aplicarea Planului de Urgență Internă</a:t>
            </a: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ro-RO" sz="1000" b="1" kern="0" noProof="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regătirea pentru SU 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ș</a:t>
            </a: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 capacitate de răspuns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noProof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1000" b="1" kern="0" dirty="0">
                <a:solidFill>
                  <a:srgbClr val="000000"/>
                </a:solidFill>
                <a:latin typeface="Arial" charset="0"/>
              </a:rPr>
              <a:t>instrucțiuni</a:t>
            </a:r>
            <a:r>
              <a:rPr lang="ro-RO" sz="1000" b="1" kern="0" noProof="0" dirty="0">
                <a:solidFill>
                  <a:srgbClr val="000000"/>
                </a:solidFill>
                <a:latin typeface="Arial" charset="0"/>
              </a:rPr>
              <a:t> de lucru 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ș</a:t>
            </a:r>
            <a:r>
              <a:rPr lang="ro-RO" sz="1000" b="1" kern="0" noProof="0" dirty="0">
                <a:solidFill>
                  <a:srgbClr val="000000"/>
                </a:solidFill>
                <a:latin typeface="Arial" charset="0"/>
              </a:rPr>
              <a:t>i specificații tehnice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591432" y="2593181"/>
            <a:ext cx="2628640" cy="9387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Instruire extern</a:t>
            </a:r>
            <a:r>
              <a:rPr lang="ro-RO" sz="1000" b="1" u="sng" kern="0" dirty="0">
                <a:solidFill>
                  <a:srgbClr val="000000"/>
                </a:solidFill>
                <a:latin typeface="Arial" charset="0"/>
              </a:rPr>
              <a:t>ă</a:t>
            </a:r>
            <a:r>
              <a:rPr kumimoji="0" lang="ro-RO" sz="1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licență ISCIR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noProof="0" dirty="0">
                <a:solidFill>
                  <a:srgbClr val="000000"/>
                </a:solidFill>
                <a:latin typeface="Arial" charset="0"/>
              </a:rPr>
              <a:t> cerințe legale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 managementul deșeurilor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394354" y="5054987"/>
            <a:ext cx="6480720" cy="246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000" b="1" u="sng" kern="0" dirty="0">
                <a:solidFill>
                  <a:srgbClr val="000000"/>
                </a:solidFill>
                <a:latin typeface="Arial" charset="0"/>
              </a:rPr>
              <a:t>Î</a:t>
            </a:r>
            <a:r>
              <a:rPr kumimoji="0" lang="ro-RO" sz="1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nregistrări</a:t>
            </a:r>
            <a:r>
              <a:rPr kumimoji="0" lang="ro-RO" sz="1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ale procesului de instruire: </a:t>
            </a:r>
            <a:r>
              <a:rPr kumimoji="0" lang="ro-RO" sz="10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certificate,</a:t>
            </a:r>
            <a:r>
              <a:rPr kumimoji="0" lang="ro-RO" sz="1000" b="1" i="0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dovezi de instruire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, domeniile de instruire identificate</a:t>
            </a:r>
            <a:endParaRPr kumimoji="0" lang="ro-RO" sz="1000" b="1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3383917" y="2381563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1487375" y="2377281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>
            <a:off x="5491126" y="2169176"/>
            <a:ext cx="15911" cy="284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644008" y="5301208"/>
            <a:ext cx="0" cy="230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2627784" y="1484784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4788024" y="1412776"/>
            <a:ext cx="0" cy="32797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2627312" y="1484784"/>
            <a:ext cx="49411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1487376" y="2385845"/>
            <a:ext cx="189654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2411759" y="2132856"/>
            <a:ext cx="1" cy="25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548292" y="4921093"/>
            <a:ext cx="0" cy="16409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3405511" y="3573016"/>
            <a:ext cx="14361" cy="1476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372200" y="1581090"/>
            <a:ext cx="2664296" cy="14003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Informarea vizitatorilor și a terților prin intermediul unor ”fluturași” distribuiți la intrarea în unitate</a:t>
            </a:r>
          </a:p>
          <a:p>
            <a:pPr marL="171450" marR="0" lvl="0" indent="-17145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1000" b="1" kern="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kumimoji="0" lang="uk-UA" sz="1000" b="1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iscurile</a:t>
            </a:r>
            <a:r>
              <a:rPr kumimoji="0" lang="ro-RO" sz="1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existente pe amplasament</a:t>
            </a:r>
          </a:p>
          <a:p>
            <a:pPr marL="171450" marR="0" lvl="0" indent="-17145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ro-RO" sz="1000" b="1" kern="0" baseline="0" dirty="0">
                <a:solidFill>
                  <a:srgbClr val="000000"/>
                </a:solidFill>
                <a:latin typeface="Arial" charset="0"/>
              </a:rPr>
              <a:t>ezumat al PUI (puncte</a:t>
            </a:r>
            <a:r>
              <a:rPr lang="ro-RO" sz="1000" b="1" kern="0" dirty="0">
                <a:solidFill>
                  <a:srgbClr val="000000"/>
                </a:solidFill>
                <a:latin typeface="Arial" charset="0"/>
              </a:rPr>
              <a:t> de adunare, traseul de evacuare)</a:t>
            </a: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7568446" y="3002808"/>
            <a:ext cx="14552" cy="205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0"/>
            <a:ext cx="8229599" cy="1022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None/>
              <a:defRPr sz="4000" kern="1200" cap="all">
                <a:solidFill>
                  <a:srgbClr val="A87B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o-RO" sz="3000" dirty="0"/>
              <a:t>ORGANIZARE </a:t>
            </a:r>
            <a:r>
              <a:rPr lang="uk-UA" sz="3000" dirty="0"/>
              <a:t>șI</a:t>
            </a:r>
            <a:r>
              <a:rPr lang="ro-RO" sz="3000" dirty="0"/>
              <a:t> PERSONAL</a:t>
            </a:r>
            <a:endParaRPr lang="en-US" sz="3000" dirty="0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582998" y="1473090"/>
            <a:ext cx="0" cy="108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5560562"/>
            <a:ext cx="5929596" cy="3167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  <a:p>
            <a:pPr algn="ctr"/>
            <a:r>
              <a:rPr lang="ro-RO" sz="1200" b="1" dirty="0">
                <a:solidFill>
                  <a:schemeClr val="tx1"/>
                </a:solidFill>
              </a:rPr>
              <a:t>Date de intrare în Analiza de management</a:t>
            </a:r>
          </a:p>
          <a:p>
            <a:pPr algn="ctr"/>
            <a:endParaRPr lang="ro-RO" dirty="0"/>
          </a:p>
        </p:txBody>
      </p:sp>
      <p:sp>
        <p:nvSpPr>
          <p:cNvPr id="48" name="Rectangle 47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4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r>
              <a:rPr lang="ro-RO" sz="3000" dirty="0"/>
              <a:t>Identificarea și evaluarea pericolelor majore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1675656"/>
            <a:ext cx="1440000" cy="93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</a:rPr>
              <a:t>Pericol chimic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560" y="4268564"/>
            <a:ext cx="1440000" cy="93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Incendiu / explozie</a:t>
            </a:r>
          </a:p>
        </p:txBody>
      </p:sp>
      <p:sp>
        <p:nvSpPr>
          <p:cNvPr id="11" name="Left Arrow 10"/>
          <p:cNvSpPr/>
          <p:nvPr/>
        </p:nvSpPr>
        <p:spPr>
          <a:xfrm flipV="1">
            <a:off x="2030306" y="2047348"/>
            <a:ext cx="1317558" cy="17101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flipV="1">
            <a:off x="2051560" y="4653135"/>
            <a:ext cx="1296304" cy="149795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47865" y="3573016"/>
            <a:ext cx="5616623" cy="21602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Factor de risc probabil: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Formarea de atmosfere explozive de vapori sau gaze inflamabile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Incendierea unor scurgeri de produse inflamabile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Incendierea unor capacități de stocare ale produselor inflamabile</a:t>
            </a:r>
          </a:p>
          <a:p>
            <a:pPr algn="ctr"/>
            <a:endParaRPr lang="ro-RO" dirty="0"/>
          </a:p>
        </p:txBody>
      </p:sp>
      <p:sp>
        <p:nvSpPr>
          <p:cNvPr id="10" name="Rounded Rectangle 9"/>
          <p:cNvSpPr/>
          <p:nvPr/>
        </p:nvSpPr>
        <p:spPr>
          <a:xfrm>
            <a:off x="3347865" y="1184266"/>
            <a:ext cx="5616623" cy="18971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Factor de risc probabil</a:t>
            </a:r>
            <a:r>
              <a:rPr lang="ro-RO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Stocare și vehiculare de substanțe toxice și periculoase pentru mediu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Scurgeri accidentale de substanțe toxice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Dispersii toxice de gaze de ardere, incendiu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4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altLang="ro-RO" sz="3000" dirty="0"/>
              <a:t>ANALIZA DE RISC</a:t>
            </a:r>
            <a:endParaRPr lang="en-US" sz="3000" dirty="0"/>
          </a:p>
        </p:txBody>
      </p:sp>
      <p:sp>
        <p:nvSpPr>
          <p:cNvPr id="24" name="Rectangle 23"/>
          <p:cNvSpPr/>
          <p:nvPr/>
        </p:nvSpPr>
        <p:spPr>
          <a:xfrm>
            <a:off x="755576" y="1249362"/>
            <a:ext cx="3311525" cy="720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HAZARDURI ȘI RISCURI NATURALE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3514" y="2871787"/>
            <a:ext cx="3313112" cy="7921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FENOMENE CLIMATICE DE RISC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3514" y="5013176"/>
            <a:ext cx="3303587" cy="7921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DESCĂRCĂRI ELECTRICE ÎN ATMOSFERĂ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1801" y="4999037"/>
            <a:ext cx="3024188" cy="720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INCENDII NATURALE</a:t>
            </a:r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 flipV="1">
            <a:off x="4067101" y="1429544"/>
            <a:ext cx="774700" cy="1801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41801" y="1249362"/>
            <a:ext cx="3024188" cy="3603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RISC SEISMIC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41801" y="1754187"/>
            <a:ext cx="3024188" cy="358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ALUNECĂRI DE TEREN</a:t>
            </a:r>
          </a:p>
        </p:txBody>
      </p:sp>
      <p:cxnSp>
        <p:nvCxnSpPr>
          <p:cNvPr id="31" name="Straight Arrow Connector 30"/>
          <p:cNvCxnSpPr>
            <a:stCxn id="24" idx="3"/>
            <a:endCxn id="30" idx="1"/>
          </p:cNvCxnSpPr>
          <p:nvPr/>
        </p:nvCxnSpPr>
        <p:spPr>
          <a:xfrm>
            <a:off x="4067101" y="1609725"/>
            <a:ext cx="774700" cy="323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41801" y="2257425"/>
            <a:ext cx="3024188" cy="3603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INUNDAȚII</a:t>
            </a:r>
          </a:p>
        </p:txBody>
      </p:sp>
      <p:cxnSp>
        <p:nvCxnSpPr>
          <p:cNvPr id="33" name="Straight Arrow Connector 32"/>
          <p:cNvCxnSpPr>
            <a:stCxn id="24" idx="3"/>
          </p:cNvCxnSpPr>
          <p:nvPr/>
        </p:nvCxnSpPr>
        <p:spPr>
          <a:xfrm>
            <a:off x="4067101" y="1609725"/>
            <a:ext cx="774700" cy="82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41801" y="2871787"/>
            <a:ext cx="3024188" cy="5381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PLOI TORENȚIALE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41801" y="3603625"/>
            <a:ext cx="3024188" cy="504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TEMPERATURI FOARTE SCĂZUTE</a:t>
            </a:r>
          </a:p>
        </p:txBody>
      </p:sp>
      <p:cxnSp>
        <p:nvCxnSpPr>
          <p:cNvPr id="36" name="Straight Arrow Connector 35"/>
          <p:cNvCxnSpPr>
            <a:endCxn id="34" idx="1"/>
          </p:cNvCxnSpPr>
          <p:nvPr/>
        </p:nvCxnSpPr>
        <p:spPr>
          <a:xfrm flipV="1">
            <a:off x="4102026" y="3140869"/>
            <a:ext cx="739775" cy="126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5" idx="1"/>
          </p:cNvCxnSpPr>
          <p:nvPr/>
        </p:nvCxnSpPr>
        <p:spPr>
          <a:xfrm>
            <a:off x="4102026" y="3267075"/>
            <a:ext cx="739775" cy="5885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841801" y="4344987"/>
            <a:ext cx="3024188" cy="504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TEMPERATURI FOARTE RIDICATE</a:t>
            </a:r>
          </a:p>
        </p:txBody>
      </p:sp>
      <p:cxnSp>
        <p:nvCxnSpPr>
          <p:cNvPr id="39" name="Straight Arrow Connector 38"/>
          <p:cNvCxnSpPr>
            <a:stCxn id="25" idx="3"/>
            <a:endCxn id="38" idx="1"/>
          </p:cNvCxnSpPr>
          <p:nvPr/>
        </p:nvCxnSpPr>
        <p:spPr>
          <a:xfrm>
            <a:off x="4076626" y="3267869"/>
            <a:ext cx="765175" cy="1329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3515" y="4344987"/>
            <a:ext cx="3303586" cy="4333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dirty="0">
                <a:solidFill>
                  <a:schemeClr val="tx1"/>
                </a:solidFill>
              </a:rPr>
              <a:t>INVERSIUNI TERMICE</a:t>
            </a:r>
          </a:p>
        </p:txBody>
      </p:sp>
      <p:cxnSp>
        <p:nvCxnSpPr>
          <p:cNvPr id="41" name="Straight Arrow Connector 40"/>
          <p:cNvCxnSpPr>
            <a:stCxn id="25" idx="2"/>
          </p:cNvCxnSpPr>
          <p:nvPr/>
        </p:nvCxnSpPr>
        <p:spPr>
          <a:xfrm>
            <a:off x="2419276" y="3663950"/>
            <a:ext cx="0" cy="681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067944" y="535939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0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/>
              <a:t>Riscuri</a:t>
            </a:r>
            <a:r>
              <a:rPr lang="en-GB" sz="2400" dirty="0"/>
              <a:t> </a:t>
            </a:r>
            <a:r>
              <a:rPr lang="ro-RO" sz="2400" dirty="0"/>
              <a:t>tehnologice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346849"/>
            <a:ext cx="8229599" cy="419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la rampa de descărcare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din rezervoarele de depozitare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la pompe, conducte, armături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Incendiu la rezervoarele de depozitare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Explozie la rezervoarele de depozitare</a:t>
            </a:r>
          </a:p>
          <a:p>
            <a:endParaRPr lang="ro-RO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90835" y="3874951"/>
            <a:ext cx="8229599" cy="41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tabLst/>
              <a:defRPr sz="2000" i="0" kern="1200" cap="none">
                <a:solidFill>
                  <a:srgbClr val="707E8C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Depozit substanțe periculoase</a:t>
            </a:r>
          </a:p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29483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substanţe chimice din ambalaj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Incendiu în depozit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1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259632" y="1333792"/>
            <a:ext cx="6840000" cy="539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1. Scurgeri de produse la rampele de descărcare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2240912"/>
            <a:ext cx="2922351" cy="39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În timpul </a:t>
            </a:r>
            <a:r>
              <a:rPr lang="uk-UA" sz="1400" b="1" dirty="0">
                <a:solidFill>
                  <a:srgbClr val="7030A0"/>
                </a:solidFill>
              </a:rPr>
              <a:t>stanționării</a:t>
            </a:r>
            <a:r>
              <a:rPr lang="ro-RO" sz="1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71986" y="2204864"/>
            <a:ext cx="3772422" cy="39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o-RO" sz="1400" b="1" dirty="0">
                <a:solidFill>
                  <a:srgbClr val="7030A0"/>
                </a:solidFill>
              </a:rPr>
              <a:t>În timpul operațiilor de descărcare a cisternelor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4178448" y="1799799"/>
            <a:ext cx="366569" cy="2027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9" name="Left Brace 8"/>
          <p:cNvSpPr/>
          <p:nvPr/>
        </p:nvSpPr>
        <p:spPr>
          <a:xfrm rot="5400000">
            <a:off x="4208909" y="1012498"/>
            <a:ext cx="324000" cy="20460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520382" y="2888992"/>
            <a:ext cx="3571875" cy="46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Defecte la echipamentele de golire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9632" y="2888992"/>
            <a:ext cx="3978275" cy="46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Neasigurarea cisternei în timpul descărcării  smulgerea furtunurilor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382" y="3465056"/>
            <a:ext cx="3571875" cy="46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Neetanșeități ale cisternelor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9632" y="3465056"/>
            <a:ext cx="3978275" cy="46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Cuplări greșite la cisternă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382" y="4114403"/>
            <a:ext cx="3571875" cy="466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Spărturi pe furtunurile de descărcare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1694" y="4114403"/>
            <a:ext cx="3986213" cy="4667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Acționarea unor persoane neautorizate 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265696" y="2115168"/>
            <a:ext cx="396000" cy="525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7" name="Rectangle 16"/>
          <p:cNvSpPr/>
          <p:nvPr/>
        </p:nvSpPr>
        <p:spPr>
          <a:xfrm>
            <a:off x="1420515" y="4977879"/>
            <a:ext cx="6319837" cy="6113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Scurgeri periculoase, accidentare personal, dispersie toxică, incendiu, poluare sol și apă subterană/rețea de canalizare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8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259632" y="1333792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2. Scurgeri de substanţe periculoase din rezervoarele de depozitare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87624" y="2204864"/>
            <a:ext cx="2922351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ro-RO" sz="1400" b="1" dirty="0">
                <a:solidFill>
                  <a:srgbClr val="7030A0"/>
                </a:solidFill>
              </a:rPr>
              <a:t>Scurgeri minore la rezervoare</a:t>
            </a:r>
            <a:endParaRPr lang="ro-RO" sz="1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1986" y="2204864"/>
            <a:ext cx="377242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Scurgeri masive de produse din rezervoare 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4106440" y="2735903"/>
            <a:ext cx="366569" cy="2027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7" name="Rectangle 16"/>
          <p:cNvSpPr/>
          <p:nvPr/>
        </p:nvSpPr>
        <p:spPr>
          <a:xfrm>
            <a:off x="1132483" y="4077072"/>
            <a:ext cx="6319837" cy="6113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Scurgeri de substanțe periculoase în cuva de retenție, accidentare personal prin stropire, dispersie toxică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87624" y="2960992"/>
            <a:ext cx="2922351" cy="612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ro-RO" sz="1400" b="1" dirty="0">
                <a:solidFill>
                  <a:srgbClr val="7030A0"/>
                </a:solidFill>
              </a:rPr>
              <a:t>Neetanşeităţi la </a:t>
            </a:r>
            <a:r>
              <a:rPr lang="uk-UA" altLang="ro-RO" sz="1400" b="1" dirty="0">
                <a:solidFill>
                  <a:srgbClr val="7030A0"/>
                </a:solidFill>
              </a:rPr>
              <a:t>robineţi</a:t>
            </a:r>
            <a:r>
              <a:rPr lang="ro-RO" altLang="ro-RO" sz="1400" b="1" dirty="0">
                <a:solidFill>
                  <a:srgbClr val="7030A0"/>
                </a:solidFill>
              </a:rPr>
              <a:t> şi flanşe în zona ştuţurilor de golire şi umplere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471987" y="2967778"/>
            <a:ext cx="3772422" cy="6052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sz="1400" b="1" dirty="0">
                <a:solidFill>
                  <a:srgbClr val="7030A0"/>
                </a:solidFill>
              </a:rPr>
              <a:t>Fisurare a peretelui rezervorului datorită unor solicitări mecanice foarte mari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6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259632" y="1405800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3. Scurgeri de substanțe periculoase la pompe, conducte, armături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3527" y="2276992"/>
            <a:ext cx="1835977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Neetanșeitate la pompe, flanșe, </a:t>
            </a:r>
            <a:r>
              <a:rPr lang="uk-UA" sz="1400" b="1" dirty="0">
                <a:solidFill>
                  <a:srgbClr val="7030A0"/>
                </a:solidFill>
              </a:rPr>
              <a:t>robineți</a:t>
            </a:r>
            <a:r>
              <a:rPr lang="ro-RO" sz="1400" b="1" dirty="0">
                <a:solidFill>
                  <a:srgbClr val="7030A0"/>
                </a:solidFill>
              </a:rPr>
              <a:t>, armături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3513" y="2276992"/>
            <a:ext cx="3772422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Fisuri cauzate de solicitări mecanice: vibrații la pompe, presiuni ridicate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4355596" y="405043"/>
            <a:ext cx="288032" cy="64799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7" name="Rectangle 16"/>
          <p:cNvSpPr/>
          <p:nvPr/>
        </p:nvSpPr>
        <p:spPr>
          <a:xfrm>
            <a:off x="611560" y="4005064"/>
            <a:ext cx="77768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Scurgere substanțe periculoase în cuva de retenție, accidentare personal prin stropire, dispersie toxică, poluare sol și apă subterană/rețea de canalizare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359994" y="2276992"/>
            <a:ext cx="2244454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Întreținere necorespunzătoare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0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259632" y="1405800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4. Incendiu la rezervoarele de depozitare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5" y="2276992"/>
            <a:ext cx="1440160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Focul deschis (inclusiv fumat)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17755" y="2276872"/>
            <a:ext cx="1620000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sz="1400" b="1" dirty="0">
                <a:solidFill>
                  <a:srgbClr val="7030A0"/>
                </a:solidFill>
              </a:rPr>
              <a:t>Descărcări electrice atmosferice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4355596" y="405043"/>
            <a:ext cx="288032" cy="64799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7" name="Rectangle 16"/>
          <p:cNvSpPr/>
          <p:nvPr/>
        </p:nvSpPr>
        <p:spPr>
          <a:xfrm>
            <a:off x="611560" y="4005064"/>
            <a:ext cx="77768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Avarii la construcţia rezervoarelor, poluarea cu gaze de ardere, poluare sol și apă subterană/reţea de canalizare, accidentare personal, extinderea incendiului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60417" y="2276872"/>
            <a:ext cx="1620000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sz="1400" b="1" dirty="0">
                <a:solidFill>
                  <a:srgbClr val="7030A0"/>
                </a:solidFill>
              </a:rPr>
              <a:t>Scurtcircuite produse la instalațiile electrice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80112" y="2276872"/>
            <a:ext cx="1620000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Scântei electrostatice, mecanice sau electrice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80312" y="2270754"/>
            <a:ext cx="1620000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Acţiunea unor persoane neautorizate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0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1259632" y="1405800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5. Explozie la rezervoarele de depozitare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15616" y="2492896"/>
            <a:ext cx="705678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Formarea de atmosferă explozivă, vapori – aer prin: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1400" b="1" dirty="0">
                <a:solidFill>
                  <a:srgbClr val="7030A0"/>
                </a:solidFill>
              </a:rPr>
              <a:t>vaporizarea unor scurgeri lichide cu volatilitate ridicată, prin scăpări de gaze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o-RO" sz="1400" b="1" dirty="0">
                <a:solidFill>
                  <a:srgbClr val="7030A0"/>
                </a:solidFill>
              </a:rPr>
              <a:t>în timpul lucrărilor de </a:t>
            </a:r>
            <a:r>
              <a:rPr lang="uk-UA" sz="1400" b="1" dirty="0">
                <a:solidFill>
                  <a:srgbClr val="7030A0"/>
                </a:solidFill>
              </a:rPr>
              <a:t>mentenanţă</a:t>
            </a:r>
            <a:r>
              <a:rPr lang="ro-RO" sz="1400" b="1" dirty="0">
                <a:solidFill>
                  <a:srgbClr val="7030A0"/>
                </a:solidFill>
              </a:rPr>
              <a:t> prin neîndepărtarea mediul inflamabil şi exploziv</a:t>
            </a:r>
          </a:p>
          <a:p>
            <a:pPr algn="ctr">
              <a:defRPr/>
            </a:pPr>
            <a:endParaRPr lang="ro-RO" sz="14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584" y="4437112"/>
            <a:ext cx="7776864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Avarii la instalaţii, deversare de substanţe periculoase în cuve, accidentare personal prin stropire, lovire de suflul exploziei sau cu fragmente aruncate de explozie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789040"/>
            <a:ext cx="0" cy="61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en-US" sz="3000" dirty="0"/>
              <a:t>ISTORIC</a:t>
            </a:r>
            <a:r>
              <a:rPr lang="ro-RO" sz="3000" dirty="0"/>
              <a:t> – </a:t>
            </a:r>
            <a:r>
              <a:rPr lang="en-US" sz="3000" dirty="0"/>
              <a:t>I</a:t>
            </a:r>
            <a:r>
              <a:rPr lang="uk-UA" sz="3000" dirty="0"/>
              <a:t>sovolta</a:t>
            </a:r>
            <a:r>
              <a:rPr lang="en-US" sz="3000" dirty="0"/>
              <a:t> </a:t>
            </a:r>
            <a:r>
              <a:rPr lang="ro-RO" sz="3000" dirty="0"/>
              <a:t>s.a.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282"/>
            <a:ext cx="8472715" cy="429599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Isovolta</a:t>
            </a:r>
            <a:r>
              <a:rPr lang="ro-RO" dirty="0"/>
              <a:t> S.A. este o firmă privată cu capital majoritar austriac, în care </a:t>
            </a:r>
            <a:r>
              <a:rPr lang="uk-UA" dirty="0"/>
              <a:t>Isovolta</a:t>
            </a:r>
            <a:r>
              <a:rPr lang="ro-RO" dirty="0"/>
              <a:t> AG deține 99% din acțiuni.</a:t>
            </a:r>
          </a:p>
          <a:p>
            <a:pPr marL="0" indent="0">
              <a:buNone/>
            </a:pPr>
            <a:endParaRPr lang="ro-RO" dirty="0"/>
          </a:p>
          <a:p>
            <a:r>
              <a:rPr lang="uk-UA" dirty="0"/>
              <a:t>Isovolta</a:t>
            </a:r>
            <a:r>
              <a:rPr lang="ro-RO" dirty="0"/>
              <a:t> S.A. este parte a </a:t>
            </a:r>
            <a:r>
              <a:rPr lang="uk-UA" dirty="0"/>
              <a:t>Isovolta</a:t>
            </a:r>
            <a:r>
              <a:rPr lang="ro-RO" dirty="0"/>
              <a:t> Group, care a devenit unul dintre cei mai mari producători de materiale electroizolante. </a:t>
            </a:r>
          </a:p>
          <a:p>
            <a:endParaRPr lang="ro-RO" dirty="0"/>
          </a:p>
          <a:p>
            <a:r>
              <a:rPr lang="uk-UA" dirty="0"/>
              <a:t>Isovolta</a:t>
            </a:r>
            <a:r>
              <a:rPr lang="ro-RO" dirty="0"/>
              <a:t> SA este specializata in producerea materialelor compozite, </a:t>
            </a:r>
            <a:r>
              <a:rPr lang="uk-UA" dirty="0"/>
              <a:t>prepreguri</a:t>
            </a:r>
            <a:r>
              <a:rPr lang="ro-RO" dirty="0"/>
              <a:t> si laminate rigide.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dirty="0"/>
              <a:t>Cele peste 200 de produse fabricate </a:t>
            </a:r>
          </a:p>
          <a:p>
            <a:pPr marL="0" indent="0">
              <a:buNone/>
            </a:pPr>
            <a:r>
              <a:rPr lang="ro-RO" dirty="0"/>
              <a:t>    de </a:t>
            </a:r>
            <a:r>
              <a:rPr lang="uk-UA" dirty="0"/>
              <a:t>Isovolta</a:t>
            </a:r>
            <a:r>
              <a:rPr lang="ro-RO" dirty="0"/>
              <a:t> S.A. sunt utilizate în principal </a:t>
            </a:r>
          </a:p>
          <a:p>
            <a:pPr marL="0" indent="0">
              <a:buNone/>
            </a:pPr>
            <a:r>
              <a:rPr lang="ro-RO" dirty="0"/>
              <a:t>    în industria  electrotehnică și </a:t>
            </a:r>
          </a:p>
          <a:p>
            <a:pPr marL="0" indent="0">
              <a:buNone/>
            </a:pPr>
            <a:r>
              <a:rPr lang="ro-RO" dirty="0"/>
              <a:t>    electronică.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989763" cy="201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7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Depozit substanțe periculoase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1405800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6. Scurgeri de substanţe chimice din ambalaje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3933056"/>
            <a:ext cx="756084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Scurgeri de substanțe periculoase în depozit, accidentare personal prin stropire sau inhalare de vapori toxici, incendiu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87624" y="2312341"/>
            <a:ext cx="2531536" cy="8286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Eroare umană în manipularea unităților de ambalare a substanțelor periculoase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8104" y="2312341"/>
            <a:ext cx="140397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Coroziunea ambalajelor metalice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4175576" y="1737192"/>
            <a:ext cx="288032" cy="36716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5580113" y="2312341"/>
            <a:ext cx="1728192" cy="8286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Neetanșeități la ambalaje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Depozit substanțe periculoase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1405800"/>
            <a:ext cx="6840000" cy="655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o-RO" altLang="ro-RO" sz="2000" b="1" i="1" dirty="0"/>
              <a:t>7. Incendiu în depozitul de materii prime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3933056"/>
            <a:ext cx="7560840" cy="720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rgbClr val="FF0000"/>
                </a:solidFill>
              </a:rPr>
              <a:t>Accidentare personal, avarii la construcții, poluarea cu gaze de ardere rezultate din incendiu, poluarea cu ape contaminate și resturi rezultate din incendiu, extinderea incendiului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536" y="2312340"/>
            <a:ext cx="2531536" cy="86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Scurtcircuite sau scântei de la ţeava de eşapament a utilajele utilizate pentru manipulare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1840" y="2312243"/>
            <a:ext cx="140397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Fumatului şi lucru cu foc deschis neautorizat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4535616" y="847402"/>
            <a:ext cx="288032" cy="5451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12" name="Rounded Rectangle 11"/>
          <p:cNvSpPr/>
          <p:nvPr/>
        </p:nvSpPr>
        <p:spPr>
          <a:xfrm>
            <a:off x="4716016" y="2312340"/>
            <a:ext cx="1728192" cy="864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altLang="en-US" sz="1400" b="1" dirty="0">
                <a:solidFill>
                  <a:srgbClr val="7030A0"/>
                </a:solidFill>
              </a:rPr>
              <a:t>Scurtcircuitele la instalaţia electrică a depozitului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0232" y="2312243"/>
            <a:ext cx="1403976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400" b="1" dirty="0">
                <a:solidFill>
                  <a:srgbClr val="7030A0"/>
                </a:solidFill>
              </a:rPr>
              <a:t>Scântei electrostatice sau mecanice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0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o-RO" sz="2000" dirty="0"/>
              <a:t>Incendiu în depozitul de substanțe periculoase </a:t>
            </a:r>
            <a:br>
              <a:rPr lang="ro-RO" sz="2000" dirty="0"/>
            </a:br>
            <a:r>
              <a:rPr lang="ro-RO" sz="2000" dirty="0"/>
              <a:t>iunie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864"/>
            <a:ext cx="8229599" cy="51054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endParaRPr lang="de-DE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1161647"/>
            <a:ext cx="4032448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Depozit de substanțe </a:t>
            </a:r>
            <a:r>
              <a:rPr lang="ro-RO" b="1" dirty="0" err="1">
                <a:solidFill>
                  <a:schemeClr val="tx1"/>
                </a:solidFill>
              </a:rPr>
              <a:t>periculose</a:t>
            </a:r>
            <a:r>
              <a:rPr lang="ro-RO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04" y="2708920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004048" y="4361680"/>
            <a:ext cx="3024336" cy="11601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Notificarea imediată a accidentului către autorități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79512" y="1988904"/>
            <a:ext cx="4104456" cy="57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Cauză: Electricitate statică</a:t>
            </a:r>
          </a:p>
        </p:txBody>
      </p:sp>
      <p:pic>
        <p:nvPicPr>
          <p:cNvPr id="3074" name="Picture 2" descr="I:\Accident_Remiza_Produse_Chimice\Inregistrari foto\20150612085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482" y="1161646"/>
            <a:ext cx="3990950" cy="299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Stingerea incendiului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3851920" y="1700808"/>
            <a:ext cx="4824536" cy="41701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tabLst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000" b="1" dirty="0">
                <a:solidFill>
                  <a:schemeClr val="tx1"/>
                </a:solidFill>
              </a:rPr>
              <a:t>Intervenția ISU: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chemeClr val="tx1"/>
                </a:solidFill>
              </a:rPr>
              <a:t> </a:t>
            </a:r>
            <a:r>
              <a:rPr lang="ro-RO" sz="2400" b="1" dirty="0">
                <a:solidFill>
                  <a:schemeClr val="tx1"/>
                </a:solidFill>
              </a:rPr>
              <a:t>NU</a:t>
            </a:r>
            <a:r>
              <a:rPr lang="ro-RO" sz="2000" b="1" dirty="0">
                <a:solidFill>
                  <a:schemeClr val="tx1"/>
                </a:solidFill>
              </a:rPr>
              <a:t> a fost produsă o propagare a 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</a:rPr>
              <a:t>incendiului, acesta fiind stins în aproximativ 2 ore prin intervenția ISU cu 18 autospeciale de stingere cu apă și spumă și 2 autospeciale pentru intervenție și salvare de la înălțime.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b="1" dirty="0">
                <a:solidFill>
                  <a:schemeClr val="tx1"/>
                </a:solidFill>
              </a:rPr>
              <a:t>Protejarea substanţelor chimice </a:t>
            </a:r>
          </a:p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</a:rPr>
              <a:t>depozitate într-un alt compartiment al depozitului.</a:t>
            </a:r>
          </a:p>
          <a:p>
            <a:pPr marL="0" indent="0">
              <a:buNone/>
            </a:pPr>
            <a:endParaRPr lang="ro-RO" sz="20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851920" y="1124744"/>
            <a:ext cx="4752528" cy="46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tabLst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solidFill>
                  <a:schemeClr val="tx1"/>
                </a:solidFill>
              </a:rPr>
              <a:t>Intervenția imediată a SPSU </a:t>
            </a:r>
            <a:r>
              <a:rPr lang="uk-UA" sz="2000" b="1" dirty="0">
                <a:solidFill>
                  <a:schemeClr val="tx1"/>
                </a:solidFill>
              </a:rPr>
              <a:t>Isovolta</a:t>
            </a:r>
            <a:r>
              <a:rPr lang="ro-RO" sz="2000" b="1" dirty="0">
                <a:solidFill>
                  <a:schemeClr val="tx1"/>
                </a:solidFill>
              </a:rPr>
              <a:t> S.A. </a:t>
            </a:r>
          </a:p>
        </p:txBody>
      </p:sp>
      <p:pic>
        <p:nvPicPr>
          <p:cNvPr id="4098" name="Picture 2" descr="I:\Accident_Remiza_Produse_Chimice\Inregistrari foto\201506120852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88032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1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Efecte ale incendiului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80223" y="1124840"/>
            <a:ext cx="6740249" cy="864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400" dirty="0">
                <a:solidFill>
                  <a:schemeClr val="tx1"/>
                </a:solidFill>
              </a:rPr>
              <a:t>O persoană a fost rănită ca urmare a expunerii la flacără. A fost asistat medical de pompierii SMURD şi transportat la spital, cu arsuri pe 50 – 60% din suprafaţa corporală. În prezent în incapacitate temporară de muncă.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195" y="1243608"/>
            <a:ext cx="1512168" cy="61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Accidentare personal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007" y="4221088"/>
            <a:ext cx="1422485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Avarii la construcţia depozitului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51720" y="4437168"/>
            <a:ext cx="6596234" cy="504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</a:rPr>
              <a:t>Construcţia depozitului de substanţe periculoase a fost parţial avariată.</a:t>
            </a:r>
          </a:p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</a:rPr>
              <a:t>În prezent nu este folosit în scopul depozitării.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5166" y="2564904"/>
            <a:ext cx="1512168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Poluarea mediului înconjurător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2080222" y="2204865"/>
            <a:ext cx="6668241" cy="1800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tabLst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</a:rPr>
              <a:t>Poluarea cu ape contaminate şi resturi rezultate din incendiu a fost evitată datorită cuvei de retenţie din dotarea depozitului. </a:t>
            </a:r>
          </a:p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</a:rPr>
              <a:t>Apa contaminată şi resturile de la incendiu din cuva de retenţie au fost eliminate ca deşeu periculos, prin colectori autorizaţi.</a:t>
            </a:r>
          </a:p>
          <a:p>
            <a:pPr marL="0" indent="0">
              <a:buNone/>
            </a:pPr>
            <a:r>
              <a:rPr lang="ro-RO" sz="1400" dirty="0">
                <a:solidFill>
                  <a:schemeClr val="tx1"/>
                </a:solidFill>
              </a:rPr>
              <a:t>Poluare cu gaze de ardere rezultate din incendiu. Fumul degajat nu a prezentat pericol pentru populaţie şi forţele de intervenţie.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84923" y="1569368"/>
            <a:ext cx="2984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63688" y="4678288"/>
            <a:ext cx="2984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81363" y="2977197"/>
            <a:ext cx="2984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73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Acţiuni după stingerea incendiului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08914"/>
            <a:ext cx="8229599" cy="491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sz="2400" b="1" dirty="0"/>
              <a:t>Igienizare depozit</a:t>
            </a:r>
            <a:endParaRPr lang="en-US" sz="2400" b="1" dirty="0"/>
          </a:p>
        </p:txBody>
      </p:sp>
      <p:pic>
        <p:nvPicPr>
          <p:cNvPr id="5" name="Picture 4" descr="C:\Users\radu.s\AppData\Local\Microsoft\Windows\Temporary Internet Files\Content.Outlook\AOGHYX0Z\IMG_758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20" y="1719456"/>
            <a:ext cx="3960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radu.s\AppData\Local\Microsoft\Windows\Temporary Internet Files\Content.Outlook\AOGHYX0Z\IMG_758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960000" cy="30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662881" y="5013176"/>
            <a:ext cx="8229599" cy="491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tabLst/>
              <a:defRPr sz="2000" i="0" kern="1200" cap="none">
                <a:solidFill>
                  <a:srgbClr val="707E8C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o-RO" sz="2400" b="1" dirty="0"/>
              <a:t>Eliminare deşeuri periculoase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93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Reamenajare spaţiu de depozitare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89" y="2996952"/>
            <a:ext cx="8467407" cy="2952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o-RO" sz="6400" dirty="0"/>
              <a:t>Depozit compartimentat în funcţie de categoriile de substanţe periculoase</a:t>
            </a:r>
          </a:p>
          <a:p>
            <a:pPr marL="0" indent="0">
              <a:buNone/>
            </a:pPr>
            <a:r>
              <a:rPr lang="ro-RO" sz="6400" dirty="0"/>
              <a:t>Depozit dotat cu: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Pardoseală etanşă din beton </a:t>
            </a:r>
            <a:r>
              <a:rPr lang="uk-UA" sz="6400" dirty="0"/>
              <a:t>elicopterizat</a:t>
            </a:r>
            <a:r>
              <a:rPr lang="ro-RO" sz="6400" dirty="0"/>
              <a:t> / răşină </a:t>
            </a:r>
            <a:r>
              <a:rPr lang="uk-UA" sz="6400" dirty="0"/>
              <a:t>epoxidică</a:t>
            </a:r>
            <a:r>
              <a:rPr lang="ro-RO" sz="6400" dirty="0"/>
              <a:t> anti-ex;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Pereţi din cărămidă şi beton armat izolaţi la exterior cu vată bazaltică rezistentă la foc;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Uşi anti-ex;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Cuvă de retenţie împotriva scurgerilor accidentale;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Echipamentele electrice, întrerupătoare, lămpi, anti-ex;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Sisteme de detectare (detectoare de fum), semnalizare şi avertizare a incendiilor;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Trapă de fum şi ferestre de decomprimare;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o-RO" sz="6400" dirty="0"/>
              <a:t>Instalaţie de ventilaţie prin tiraj natural.</a:t>
            </a:r>
          </a:p>
          <a:p>
            <a:endParaRPr lang="ro-RO" dirty="0"/>
          </a:p>
        </p:txBody>
      </p:sp>
      <p:pic>
        <p:nvPicPr>
          <p:cNvPr id="21506" name="Picture 2" descr="W:\FOTO DE VERIFICAT\2016\Depozit C20\IMG_96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52936"/>
            <a:ext cx="270676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W:\FOTO DE VERIFICAT\2016\Depozit C20\IMG_96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052936"/>
            <a:ext cx="270676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W:\FOTO DE VERIFICAT\2016\Depozit C20\IMG_96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936"/>
            <a:ext cx="270676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8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599" cy="806462"/>
          </a:xfrm>
        </p:spPr>
        <p:txBody>
          <a:bodyPr>
            <a:noAutofit/>
          </a:bodyPr>
          <a:lstStyle/>
          <a:p>
            <a:r>
              <a:rPr lang="ro-RO" sz="3000" dirty="0"/>
              <a:t>Evaluarea  riscurilor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844437"/>
              </p:ext>
            </p:extLst>
          </p:nvPr>
        </p:nvGraphicFramePr>
        <p:xfrm>
          <a:off x="467544" y="1052737"/>
          <a:ext cx="8136905" cy="2880317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Nr.</a:t>
                      </a:r>
                      <a:r>
                        <a:rPr lang="ro-RO" sz="1200" b="1" baseline="0" noProof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Scenariu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i="1" noProof="0" dirty="0">
                          <a:effectLst/>
                          <a:latin typeface="Times New Roman"/>
                          <a:ea typeface="Times New Roman"/>
                        </a:rPr>
                        <a:t>Probabilitate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i="1" noProof="0" dirty="0">
                          <a:effectLst/>
                          <a:latin typeface="Times New Roman"/>
                          <a:ea typeface="Times New Roman"/>
                        </a:rPr>
                        <a:t>Gravitate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Risc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3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noProof="0" dirty="0">
                          <a:effectLst/>
                          <a:latin typeface="Times New Roman"/>
                          <a:ea typeface="Times New Roman"/>
                        </a:rPr>
                        <a:t>Rezervoarele de depozitare</a:t>
                      </a:r>
                      <a:endParaRPr lang="ro-RO" sz="20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Scurgeri de substanţe periculoase la rampa de descărcare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Scurgeri de substanţe periculoase din rezervoarele de depozitare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Scurgeri de substanţe periculoase la pompe, conducte, armături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Incendiu la rezervoarele de depozitare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Explozie la rezervoarele de depozitare</a:t>
                      </a:r>
                      <a:r>
                        <a:rPr lang="ro-RO" sz="1200" spc="-15" noProof="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23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spc="-15" noProof="0" dirty="0">
                          <a:effectLst/>
                          <a:latin typeface="Times New Roman"/>
                          <a:ea typeface="Times New Roman"/>
                        </a:rPr>
                        <a:t>Depozit de substanţe periculoase</a:t>
                      </a:r>
                      <a:endParaRPr lang="ro-RO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Scurgeri de substanţe chimice din ambalaje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Incendiu în depozit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91684"/>
              </p:ext>
            </p:extLst>
          </p:nvPr>
        </p:nvGraphicFramePr>
        <p:xfrm>
          <a:off x="467544" y="4114781"/>
          <a:ext cx="8136904" cy="1618475"/>
        </p:xfrm>
        <a:graphic>
          <a:graphicData uri="http://schemas.openxmlformats.org/drawingml/2006/table">
            <a:tbl>
              <a:tblPr/>
              <a:tblGrid>
                <a:gridCol w="116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02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446">
                <a:tc rowSpan="3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Consecinţe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67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Nesemnificative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Minore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Moderate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Majore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Catastrofice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6"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6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Probabilitate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Improbabil  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8620" algn="ctr"/>
                        </a:tabLs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Izolat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6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Ocazional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6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Probabil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96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Times New Roman"/>
                        </a:rPr>
                        <a:t>Frecvent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5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Riscuri tehnologice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8229599" cy="4198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Rezervoarele de depozitare, rampa de descărcare auto</a:t>
            </a:r>
          </a:p>
          <a:p>
            <a:endParaRPr lang="ro-RO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la rampa de descărcare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din rezervoarele de depozitare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substanțe periculoase la pompe, conducte, armături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Incendiu la rezervoarele de depozitare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Explozie la rezervoarele de depozitare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90835" y="2996952"/>
            <a:ext cx="8229599" cy="41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tabLst/>
              <a:defRPr sz="2000" i="0" kern="1200" cap="none">
                <a:solidFill>
                  <a:srgbClr val="707E8C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Tx/>
              <a:buNone/>
              <a:defRPr sz="2400" kern="1200">
                <a:solidFill>
                  <a:srgbClr val="383F4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o-RO" b="1" dirty="0"/>
              <a:t>Depozit substanțe periculoase</a:t>
            </a:r>
          </a:p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41683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Scurgeri de substanţe chimice din ambalaj</a:t>
            </a:r>
          </a:p>
          <a:p>
            <a:pPr marL="228600" indent="-228600" algn="just">
              <a:buFontTx/>
              <a:buAutoNum type="arabicPeriod"/>
              <a:defRPr/>
            </a:pPr>
            <a:r>
              <a:rPr lang="ro-RO" b="1" dirty="0"/>
              <a:t>Incendiu în depozit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4135177"/>
            <a:ext cx="8668914" cy="167008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>
                <a:solidFill>
                  <a:schemeClr val="tx1"/>
                </a:solidFill>
              </a:rPr>
              <a:t>În urma analizei calitative, consecinţe majore, pot avea următoarele scenarii de accident care sunt evaluate cantitativ: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RO" sz="2000" dirty="0">
                <a:solidFill>
                  <a:schemeClr val="tx1"/>
                </a:solidFill>
              </a:rPr>
              <a:t>Scurgeri de substanţe periculoase în cuva rezervoarelor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RO" sz="2000" dirty="0">
                <a:solidFill>
                  <a:schemeClr val="tx1"/>
                </a:solidFill>
              </a:rPr>
              <a:t>Incendiu la rezervoarele de depozitare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ro-RO" sz="2000" dirty="0">
                <a:solidFill>
                  <a:schemeClr val="tx1"/>
                </a:solidFill>
              </a:rPr>
              <a:t>Explozie la rezervoarele de depozitare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scenarii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31108"/>
              </p:ext>
            </p:extLst>
          </p:nvPr>
        </p:nvGraphicFramePr>
        <p:xfrm>
          <a:off x="395535" y="1052738"/>
          <a:ext cx="8424936" cy="462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33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Nr. Crt.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Scenariu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Raza zonei cu letalitate ridicată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m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Raza zonei cu început de letalitate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m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Raza zonei cu răni ireversibile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m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Raza zonei cu răni reversibile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m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1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cuva de retenţie produs ca urmare a unei avarii la rezervorul de metanol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23,7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29,3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32,4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37,6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2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Explozie în rezervorul de metanol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13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22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79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3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Dispersie toxică produsă ca urmare a unei scurgeri de metanol în cuva de retenţie.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a. Condiţii defavorabile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27,2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b. Condiţii medii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4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Dispersie toxică produsă ca urmare a unei scurgeri de formaldehidă 37 % în cuva de retenţie.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a. Condiţii defavorabile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276,7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b. Condiţii medii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49,5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5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rezervorul de  butanol 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3,1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4,9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6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Explozie în rezervorul de butanol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11,7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26,8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7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cuva de retenţie  a butanolului ca urmare a unei avarii  la rezervor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22,3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28,4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31,9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37,9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8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rezervorul de  acetonă 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6,1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7,3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9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Explozie în rezervorul de acetonă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-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6,7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13,4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30,8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10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 în cuva de retenţie  a rezervorului de acetonă</a:t>
                      </a:r>
                      <a:endParaRPr lang="ro-RO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33,4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42,8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48,2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57,3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11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rezervorul de  </a:t>
                      </a:r>
                      <a:r>
                        <a:rPr lang="uk-UA" sz="1200" noProof="0" dirty="0">
                          <a:effectLst/>
                        </a:rPr>
                        <a:t>metiletilcetonă</a:t>
                      </a:r>
                      <a:endParaRPr lang="uk-UA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3,4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5,0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5,8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6,9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 noProof="0" dirty="0">
                          <a:effectLst/>
                        </a:rPr>
                        <a:t>12</a:t>
                      </a:r>
                      <a:endParaRPr lang="ro-RO" sz="12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200" noProof="0" dirty="0">
                          <a:effectLst/>
                        </a:rPr>
                        <a:t>Incendiu în cuva de retenţie produs ca urmare a unei avarii la rezervorul de </a:t>
                      </a:r>
                      <a:r>
                        <a:rPr lang="uk-UA" sz="1200" noProof="0" dirty="0">
                          <a:effectLst/>
                        </a:rPr>
                        <a:t>metiletilcetonă</a:t>
                      </a:r>
                      <a:endParaRPr lang="uk-UA" sz="12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25,3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33,2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37,7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0" noProof="0" dirty="0">
                          <a:effectLst/>
                        </a:rPr>
                        <a:t>45,2</a:t>
                      </a:r>
                      <a:endParaRPr lang="ro-RO" sz="1200" b="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053" marR="3805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5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Locații</a:t>
            </a:r>
            <a:r>
              <a:rPr lang="en-US" sz="3000" dirty="0"/>
              <a:t> ISOVOLTA GROUP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42552" cy="42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RO" sz="2000" b="1" dirty="0"/>
              <a:t>Scenariu 1.</a:t>
            </a:r>
            <a:r>
              <a:rPr lang="ro-RO" sz="2000" dirty="0"/>
              <a:t> Incendiu în cuva de retenţie produs ca urmare a unei avarii la rezervorul de metanol </a:t>
            </a:r>
            <a:endParaRPr lang="en-US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124744"/>
            <a:ext cx="7358108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200" b="1" dirty="0"/>
              <a:t>Scenariu 2</a:t>
            </a:r>
            <a:r>
              <a:rPr lang="ro-RO" sz="2200" dirty="0"/>
              <a:t>. Explozie în rezervorul de metanol</a:t>
            </a:r>
            <a:endParaRPr lang="en-US" sz="2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040560" cy="467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o-RO" sz="1600" b="1" dirty="0"/>
              <a:t>Scenariu 4a). </a:t>
            </a:r>
            <a:r>
              <a:rPr lang="ro-RO" sz="1600" dirty="0"/>
              <a:t>Dispersie toxică produsă ca urmare a unei scurgeri de formaldehidă 37 % în cuva de retenţie Condiţii defavorabile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90604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7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1600" b="1" dirty="0"/>
              <a:t>Scenariu 4b. </a:t>
            </a:r>
            <a:r>
              <a:rPr lang="hu-HU" sz="1600" dirty="0"/>
              <a:t>Dispersie toxică produsă ca urmare a unei scurgeri de formaldehidă 37 % în cuva de retenţie. Condiţii medii</a:t>
            </a:r>
            <a:endParaRPr lang="en-US" sz="1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233256"/>
            <a:ext cx="5319916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9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2000" b="1" dirty="0"/>
              <a:t>Scenariul 10. </a:t>
            </a:r>
            <a:r>
              <a:rPr lang="ro-RO" sz="2000" dirty="0"/>
              <a:t>Incendiu  în cuva de retenţie  a rezervorului de acetonă</a:t>
            </a:r>
            <a:endParaRPr lang="en-US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90604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81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2000" b="1" dirty="0"/>
              <a:t>Scenariul 12. </a:t>
            </a:r>
            <a:r>
              <a:rPr lang="ro-RO" sz="2000" dirty="0"/>
              <a:t>Incendiu în cuva de retenţie </a:t>
            </a:r>
            <a:r>
              <a:rPr lang="tk-TM" sz="2000" dirty="0"/>
              <a:t>metiletilcetonă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32617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8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Scenarii consecinţe majore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164411"/>
              </p:ext>
            </p:extLst>
          </p:nvPr>
        </p:nvGraphicFramePr>
        <p:xfrm>
          <a:off x="251520" y="1603836"/>
          <a:ext cx="8496943" cy="25452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7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7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Nr. Crt.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Scenariu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Raza zonei cu letalitate ridicată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Raza zonei cu început de letalitate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Raza zonei cu răni ireversibile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Raza zonei cu răni reversibile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m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Incendiu în cuva de retenţie produs ca urmare a unei avarii la rezervorul de metanol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23,7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29,3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32,4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37,6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2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Explozie în rezervorul de metanol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37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Dispersie toxică produsă ca urmare a unei scurgeri de formaldehidă 37 % în cuva de retenţie.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a. Condiţii defavorabile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276,7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b. Condiţii medii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49,5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7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1900" b="1" i="1" dirty="0"/>
              <a:t>Scenariu de accident cumulat la parcul de rezervoare </a:t>
            </a:r>
            <a:br>
              <a:rPr lang="ro-RO" sz="1900" b="1" i="1" dirty="0"/>
            </a:br>
            <a:r>
              <a:rPr lang="ro-RO" sz="1900" b="1" i="1" dirty="0"/>
              <a:t>dispersie toxică produsă ca urmare a unei scurgeri de formaldehidă 37% în cuva de retenţie, în condiţii medii</a:t>
            </a:r>
            <a:endParaRPr lang="ro-RO" sz="19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567" y="1196752"/>
            <a:ext cx="6068020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45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1700" b="1" i="1" dirty="0"/>
              <a:t>Scenariu de accident cumulat la parcul de rezervoare </a:t>
            </a:r>
            <a:br>
              <a:rPr lang="ro-RO" sz="1700" b="1" i="1" dirty="0"/>
            </a:br>
            <a:r>
              <a:rPr lang="ro-RO" sz="1700" b="1" i="1" dirty="0"/>
              <a:t>dispersie toxică produsă ca urmare a unei scurgeri de formaldehidă37% în cuva de retenţie, în condiţii defavorabile </a:t>
            </a:r>
            <a:endParaRPr lang="ro-RO" sz="17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33256"/>
            <a:ext cx="6067058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21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1700" b="1" i="1" dirty="0"/>
              <a:t>Scenariu de accident cumulat la parcul de rezervoare </a:t>
            </a:r>
            <a:br>
              <a:rPr lang="ro-RO" sz="1700" b="1" i="1" dirty="0"/>
            </a:br>
            <a:r>
              <a:rPr lang="ro-RO" sz="1700" b="1" i="1" dirty="0"/>
              <a:t>dispersie toxică produsă ca urmare a unei scurgeri de formaldehidă 37% în cuva de retenţie, în condiţii defavorabile </a:t>
            </a:r>
            <a:endParaRPr lang="ro-RO" sz="17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049998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6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uk-UA" sz="3000" dirty="0"/>
              <a:t>Isovolta</a:t>
            </a:r>
            <a:r>
              <a:rPr lang="en-US" sz="3000" dirty="0"/>
              <a:t> S.A. 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55370" cy="41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78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000" dirty="0"/>
              <a:t>Controlul operaţional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1"/>
          </p:nvPr>
        </p:nvSpPr>
        <p:spPr>
          <a:xfrm>
            <a:off x="489967" y="3465128"/>
            <a:ext cx="8229599" cy="100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o-RO" altLang="en-US" sz="1400" b="1" dirty="0">
                <a:solidFill>
                  <a:srgbClr val="0D0D0D"/>
                </a:solidFill>
              </a:rPr>
              <a:t>Monitorizarea tehnologică  </a:t>
            </a:r>
          </a:p>
          <a:p>
            <a:r>
              <a:rPr lang="ro-RO" altLang="en-US" sz="1400" dirty="0">
                <a:solidFill>
                  <a:srgbClr val="002060"/>
                </a:solidFill>
              </a:rPr>
              <a:t>Este asigurată prin sisteme de automatizare şi de control cu indicare locală şi cu indicare la tablouri de comandă instalate local</a:t>
            </a:r>
          </a:p>
          <a:p>
            <a:r>
              <a:rPr lang="ro-RO" altLang="en-US" sz="1400" dirty="0">
                <a:solidFill>
                  <a:srgbClr val="002060"/>
                </a:solidFill>
              </a:rPr>
              <a:t>Constă în monitorizarea, controlul şi înregistrarea parametrilor tehnici ai procesului de operare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1692" y="1160928"/>
            <a:ext cx="3586292" cy="50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Controlul operaţiilor efectuate pe amplasament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2080" y="1160872"/>
            <a:ext cx="2239450" cy="504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Controlul înregistrărilor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89012" y="4689264"/>
            <a:ext cx="8229599" cy="111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tabLst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400" b="1" dirty="0"/>
              <a:t>Mentenanţa</a:t>
            </a:r>
            <a:r>
              <a:rPr lang="ro-RO" sz="1400" b="1" dirty="0"/>
              <a:t> utilajelor</a:t>
            </a:r>
            <a:endParaRPr lang="ro-RO" sz="1400" dirty="0"/>
          </a:p>
          <a:p>
            <a:r>
              <a:rPr lang="ro-RO" sz="1400" dirty="0"/>
              <a:t>Plan de </a:t>
            </a:r>
            <a:r>
              <a:rPr lang="uk-UA" sz="1400" dirty="0"/>
              <a:t>mentenanţă</a:t>
            </a:r>
            <a:r>
              <a:rPr lang="ro-RO" sz="1400" dirty="0"/>
              <a:t> pentru instalaţii, echipamente de procesare şi auxiliare, sisteme de alarmare </a:t>
            </a:r>
            <a:endParaRPr lang="ro-RO" altLang="en-US" sz="1400" dirty="0">
              <a:solidFill>
                <a:srgbClr val="002060"/>
              </a:solidFill>
            </a:endParaRPr>
          </a:p>
          <a:p>
            <a:r>
              <a:rPr lang="ro-RO" sz="1400" dirty="0"/>
              <a:t>Instrucţiuni de lucru pentru întreţinerea zilnică, lunară, anuală</a:t>
            </a:r>
          </a:p>
          <a:p>
            <a:r>
              <a:rPr lang="ro-RO" sz="1400" dirty="0"/>
              <a:t>Menţinerea înregistrărilor </a:t>
            </a:r>
            <a:r>
              <a:rPr lang="uk-UA" sz="1400" dirty="0"/>
              <a:t>mentenanţei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467544" y="1800606"/>
            <a:ext cx="8229599" cy="15205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tabLst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D800"/>
              </a:buClr>
              <a:buSzPct val="100000"/>
              <a:buFont typeface="Wingdings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400" b="1" dirty="0"/>
              <a:t>Principalele procese controlate pe amplasament</a:t>
            </a:r>
            <a:endParaRPr lang="ro-RO" sz="1400" dirty="0"/>
          </a:p>
          <a:p>
            <a:r>
              <a:rPr lang="ro-RO" sz="1400" dirty="0"/>
              <a:t>Procesele de producţie</a:t>
            </a:r>
          </a:p>
          <a:p>
            <a:r>
              <a:rPr lang="ro-RO" sz="1400" dirty="0"/>
              <a:t>Documentele şi echipamentele transportatorului</a:t>
            </a:r>
          </a:p>
          <a:p>
            <a:r>
              <a:rPr lang="ro-RO" sz="1400" dirty="0"/>
              <a:t>Depozitarea substanţelor periculoase</a:t>
            </a:r>
          </a:p>
          <a:p>
            <a:r>
              <a:rPr lang="ro-RO" sz="1400" dirty="0"/>
              <a:t>Încărcarea / descărcarea produselor în / din mijloacele de transport</a:t>
            </a:r>
          </a:p>
          <a:p>
            <a:pPr marL="0" indent="0">
              <a:buNone/>
            </a:pPr>
            <a:endParaRPr lang="ro-RO" altLang="en-US" sz="14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00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2500" dirty="0"/>
              <a:t>Managementul schimbărilor / modificărilor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2466940"/>
            <a:ext cx="2545432" cy="57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/>
              <a:t>Proiectarea produselor noi / dezvoltare de produs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25505" y="2484940"/>
            <a:ext cx="2592288" cy="57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Utilizarea unor substanţe chimice noi (materii prime)</a:t>
            </a:r>
          </a:p>
        </p:txBody>
      </p:sp>
      <p:sp>
        <p:nvSpPr>
          <p:cNvPr id="7" name="Oval 6"/>
          <p:cNvSpPr/>
          <p:nvPr/>
        </p:nvSpPr>
        <p:spPr>
          <a:xfrm>
            <a:off x="3059832" y="1746796"/>
            <a:ext cx="3240360" cy="20162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600" dirty="0">
                <a:solidFill>
                  <a:schemeClr val="tx1"/>
                </a:solidFill>
              </a:rPr>
              <a:t>    Evaluarea impactului  asociat: mediu, SSM, SU prin identificarea şi</a:t>
            </a:r>
          </a:p>
          <a:p>
            <a:pPr algn="ctr"/>
            <a:r>
              <a:rPr lang="ro-RO" sz="1600" dirty="0">
                <a:solidFill>
                  <a:schemeClr val="tx1"/>
                </a:solidFill>
              </a:rPr>
              <a:t> evaluarea:</a:t>
            </a:r>
          </a:p>
          <a:p>
            <a:pPr algn="ctr"/>
            <a:r>
              <a:rPr lang="ro-RO" sz="1600" dirty="0">
                <a:solidFill>
                  <a:schemeClr val="tx1"/>
                </a:solidFill>
              </a:rPr>
              <a:t>-  aspecte de mediu</a:t>
            </a:r>
          </a:p>
          <a:p>
            <a:pPr marL="285750" indent="-285750" algn="ctr">
              <a:buFontTx/>
              <a:buChar char="-"/>
            </a:pPr>
            <a:r>
              <a:rPr lang="ro-RO" sz="1600" dirty="0">
                <a:solidFill>
                  <a:schemeClr val="tx1"/>
                </a:solidFill>
              </a:rPr>
              <a:t>riscuri SSM</a:t>
            </a:r>
          </a:p>
          <a:p>
            <a:pPr marL="285750" indent="-285750" algn="ctr">
              <a:buFontTx/>
              <a:buChar char="-"/>
            </a:pPr>
            <a:r>
              <a:rPr lang="ro-RO" sz="1600" dirty="0">
                <a:solidFill>
                  <a:schemeClr val="tx1"/>
                </a:solidFill>
              </a:rPr>
              <a:t>riscuri SU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7544" y="4410029"/>
            <a:ext cx="8478240" cy="504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Actualizarea documentelor interne: specificaţii tehnice, fişe de securitate, instrucţiuni de lucru, instrucţiuni de </a:t>
            </a:r>
            <a:r>
              <a:rPr lang="ro-RO" sz="1600" dirty="0" err="1">
                <a:solidFill>
                  <a:schemeClr val="tx1"/>
                </a:solidFill>
              </a:rPr>
              <a:t>mentenanţă</a:t>
            </a:r>
            <a:r>
              <a:rPr lang="ro-RO" sz="1600" dirty="0">
                <a:solidFill>
                  <a:schemeClr val="tx1"/>
                </a:solidFill>
              </a:rPr>
              <a:t>, instrucţiuni proprii de SSM, instrucţiuni pentru SU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9607" y="5475650"/>
            <a:ext cx="1922512" cy="36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Instruire personal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519415" y="3789040"/>
            <a:ext cx="340616" cy="57500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23135" y="4956730"/>
            <a:ext cx="336896" cy="48849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27784" y="1052736"/>
            <a:ext cx="4176464" cy="61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ro-RO" sz="1600" dirty="0"/>
              <a:t>Punerea în funcţiune şi modificări semnificative ale instalaţiilor şi echipamentelor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r>
              <a:rPr lang="ro-RO" sz="2700" dirty="0"/>
              <a:t>Planificarea pentru situaţii de urgenţă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272" y="1052736"/>
            <a:ext cx="1440000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Plan de prevenire şi combatere a poluării accidentale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67744" y="1052736"/>
            <a:ext cx="1440000" cy="13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Plan de protecţie civilă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96096" y="1077554"/>
            <a:ext cx="1440000" cy="13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Plan de intervenţie în caz de incendiu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24288" y="1077554"/>
            <a:ext cx="1440000" cy="13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Plan de evacuare în situaţii de urgenţă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52480" y="1052736"/>
            <a:ext cx="1440000" cy="136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>
                <a:solidFill>
                  <a:schemeClr val="tx1"/>
                </a:solidFill>
              </a:rPr>
              <a:t>Plan de urgenţă internă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906" y="2801608"/>
            <a:ext cx="8727268" cy="18641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  <a:p>
            <a:pPr algn="ctr"/>
            <a:endParaRPr lang="ro-RO" dirty="0">
              <a:solidFill>
                <a:schemeClr val="tx1"/>
              </a:solidFill>
            </a:endParaRPr>
          </a:p>
          <a:p>
            <a:pPr algn="ctr"/>
            <a:endParaRPr lang="ro-RO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Conţinutul planurilor: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descrierea modului cum este organizată intervenţia la o situaţie de urgenţă;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posibilele  urgenţe  ce  pot apărea, în scenariile specifice  de producerea a unor accidente;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descrierea modului de intervenţie pentru diferite scenarii de accidente;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modul de coordonare şi comunicare  în timpul unei intervenţii la o situaţie de urgenţă;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descrierea resurselor care pot fi mobilizate pentru a limita consecinţele unui accident major;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altLang="ro-RO" sz="1600" dirty="0">
                <a:solidFill>
                  <a:schemeClr val="tx1"/>
                </a:solidFill>
              </a:rPr>
              <a:t>asigurarea echipamentului necesar pentru intervenţie.</a:t>
            </a:r>
          </a:p>
          <a:p>
            <a:pPr marL="285750" indent="-285750" algn="ctr">
              <a:buFontTx/>
              <a:buChar char="-"/>
            </a:pPr>
            <a:endParaRPr lang="ro-RO" altLang="ro-RO" dirty="0">
              <a:solidFill>
                <a:schemeClr val="tx1"/>
              </a:solidFill>
            </a:endParaRPr>
          </a:p>
          <a:p>
            <a:pPr algn="ctr"/>
            <a:endParaRPr lang="ro-RO" altLang="ro-RO" dirty="0">
              <a:solidFill>
                <a:schemeClr val="tx1"/>
              </a:solidFill>
            </a:endParaRPr>
          </a:p>
          <a:p>
            <a:pPr algn="ctr"/>
            <a:r>
              <a:rPr lang="ro-R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4465147" y="-1065442"/>
            <a:ext cx="364938" cy="7337599"/>
          </a:xfrm>
          <a:prstGeom prst="leftBrace">
            <a:avLst>
              <a:gd name="adj1" fmla="val 8333"/>
              <a:gd name="adj2" fmla="val 4825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187624" y="4797152"/>
            <a:ext cx="7344816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Simularea Situaţiilor de Urgenţă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55776" y="5405500"/>
            <a:ext cx="4248000" cy="3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Date de intrare in Analiza de 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8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r>
              <a:rPr lang="ro-RO" sz="2700" dirty="0"/>
              <a:t>Monitorizarea performanţei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487760" y="1412528"/>
            <a:ext cx="3394075" cy="13684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MONITORIZARE ACTIVĂ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760" y="3296890"/>
            <a:ext cx="3394075" cy="129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MONITORIZARE REACTIVĂ</a:t>
            </a:r>
          </a:p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(a învăţa din greşeli)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5910" y="1125189"/>
            <a:ext cx="3816350" cy="54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SUPRAVEGHEREA SISTEMATICĂ A INSTALAŢIILOR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35910" y="1845915"/>
            <a:ext cx="3816350" cy="7191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sz="1600" b="1" dirty="0">
                <a:solidFill>
                  <a:schemeClr val="tx1"/>
                </a:solidFill>
              </a:rPr>
              <a:t>OBSERVAREA SISTEMATICĂ ŞI DIRECTĂ A MUNCII ŞI COMPORTAMENTULUI MUNCITORILOR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35910" y="2780953"/>
            <a:ext cx="3816350" cy="6492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EXAMINAREA REZULTATELOR MONITORIZĂRILOR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5910" y="3538190"/>
            <a:ext cx="3816350" cy="6477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AVARII ŞI ACCIDENTE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35910" y="5084986"/>
            <a:ext cx="3816350" cy="5762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INCIDENTE RELEVANTE ŞI CAZURI DE ÎMBOLNĂVIRI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7760" y="5012978"/>
            <a:ext cx="3394075" cy="5762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SLĂBICIUINI ŞI OMISIUNI ÎN </a:t>
            </a:r>
          </a:p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SISTEMUL DE CONTROL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35910" y="4438303"/>
            <a:ext cx="3816350" cy="5032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o-RO" b="1" dirty="0">
                <a:solidFill>
                  <a:schemeClr val="tx1"/>
                </a:solidFill>
              </a:rPr>
              <a:t>AGRESARE A MEDIULUI</a:t>
            </a:r>
          </a:p>
        </p:txBody>
      </p:sp>
      <p:cxnSp>
        <p:nvCxnSpPr>
          <p:cNvPr id="23" name="Straight Arrow Connector 22"/>
          <p:cNvCxnSpPr>
            <a:endCxn id="16" idx="1"/>
          </p:cNvCxnSpPr>
          <p:nvPr/>
        </p:nvCxnSpPr>
        <p:spPr>
          <a:xfrm flipV="1">
            <a:off x="3881835" y="1395189"/>
            <a:ext cx="854075" cy="701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>
            <a:off x="3881835" y="2096740"/>
            <a:ext cx="854075" cy="107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81835" y="2096740"/>
            <a:ext cx="854075" cy="900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 flipV="1">
            <a:off x="3881835" y="3862040"/>
            <a:ext cx="854075" cy="84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  <a:endCxn id="22" idx="1"/>
          </p:cNvCxnSpPr>
          <p:nvPr/>
        </p:nvCxnSpPr>
        <p:spPr>
          <a:xfrm>
            <a:off x="3881835" y="3946178"/>
            <a:ext cx="854075" cy="742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20" idx="1"/>
          </p:cNvCxnSpPr>
          <p:nvPr/>
        </p:nvCxnSpPr>
        <p:spPr>
          <a:xfrm>
            <a:off x="3881835" y="3945384"/>
            <a:ext cx="854075" cy="1427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21" idx="0"/>
          </p:cNvCxnSpPr>
          <p:nvPr/>
        </p:nvCxnSpPr>
        <p:spPr>
          <a:xfrm>
            <a:off x="2184797" y="4593878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25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r>
              <a:rPr lang="ro-RO" sz="2700" dirty="0"/>
              <a:t>AUDIT ŞI REVIZUIRE</a:t>
            </a:r>
            <a:endParaRPr lang="en-US" sz="270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8229599" cy="419886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Planificarea auditurilor interne ale SMI </a:t>
            </a:r>
          </a:p>
          <a:p>
            <a:endParaRPr lang="ro-RO" dirty="0"/>
          </a:p>
        </p:txBody>
      </p:sp>
      <p:sp>
        <p:nvSpPr>
          <p:cNvPr id="3" name="Rounded Rectangle 2"/>
          <p:cNvSpPr/>
          <p:nvPr/>
        </p:nvSpPr>
        <p:spPr>
          <a:xfrm>
            <a:off x="323528" y="1484784"/>
            <a:ext cx="8424936" cy="2304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Evaluarea politicii Sistem de Management Integrat şi a Sistem de Management al Securităţii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Verificarea eficacităţii Sistem de Management Integrat şi a Sistem de Management al Securităţii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Verificarea menţinerii standardelor şi cerinţelor de siguranţă a echipamentelor şi proceselor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Respectarea legislaţiei </a:t>
            </a:r>
          </a:p>
          <a:p>
            <a:pPr marL="285750" indent="-28575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</a:rPr>
              <a:t>Identificarea acţiunilor corective şi de îmbunătăţire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11824" y="3969120"/>
            <a:ext cx="1440160" cy="5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Chestionare de audit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33728" y="3961083"/>
            <a:ext cx="1258416" cy="5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Rapoarte de audit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93868" y="3969120"/>
            <a:ext cx="1238436" cy="5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Dovezi obiective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48328" y="3961083"/>
            <a:ext cx="1476000" cy="54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Plan de </a:t>
            </a:r>
          </a:p>
          <a:p>
            <a:pPr algn="ctr"/>
            <a:r>
              <a:rPr lang="ro-RO" dirty="0">
                <a:solidFill>
                  <a:schemeClr val="tx1"/>
                </a:solidFill>
              </a:rPr>
              <a:t>îmbunătăţire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231904" y="4653136"/>
            <a:ext cx="4788368" cy="43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Înregistrări ale auditurilor  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411760" y="5409264"/>
            <a:ext cx="4248000" cy="39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1"/>
                </a:solidFill>
              </a:rPr>
              <a:t>Date de intrare in Analiza de management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99992" y="5085136"/>
            <a:ext cx="0" cy="324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19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2696592"/>
            <a:ext cx="8229599" cy="1668512"/>
          </a:xfrm>
        </p:spPr>
        <p:txBody>
          <a:bodyPr>
            <a:noAutofit/>
          </a:bodyPr>
          <a:lstStyle/>
          <a:p>
            <a:pPr algn="ctr"/>
            <a:r>
              <a:rPr lang="ro-RO" sz="4800" b="1" dirty="0"/>
              <a:t>VĂ MULŢUMIM PENTRU ATENŢIA ACORDATĂ !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7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Sistem de Management Integrat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20882"/>
            <a:ext cx="8686800" cy="419886"/>
          </a:xfrm>
        </p:spPr>
        <p:txBody>
          <a:bodyPr>
            <a:noAutofit/>
          </a:bodyPr>
          <a:lstStyle/>
          <a:p>
            <a:r>
              <a:rPr lang="ro-RO" b="1" dirty="0"/>
              <a:t>SMC - ISO 9001          </a:t>
            </a:r>
            <a:r>
              <a:rPr lang="en-GB" b="1" dirty="0"/>
              <a:t> </a:t>
            </a:r>
            <a:r>
              <a:rPr lang="ro-RO" b="1" dirty="0"/>
              <a:t>SMM - ISO 14001       </a:t>
            </a:r>
            <a:r>
              <a:rPr lang="en-GB" b="1" dirty="0"/>
              <a:t>SSO - </a:t>
            </a:r>
            <a:r>
              <a:rPr lang="ro-RO" b="1" dirty="0"/>
              <a:t>OHSAS 18001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10260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4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Sistem de management al </a:t>
            </a:r>
            <a:r>
              <a:rPr lang="uk-UA" sz="3000" dirty="0"/>
              <a:t>securitĂȚii</a:t>
            </a:r>
            <a:r>
              <a:rPr lang="ro-RO" sz="3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sz="1200" dirty="0"/>
          </a:p>
          <a:p>
            <a:r>
              <a:rPr lang="uk-UA" sz="2200" dirty="0"/>
              <a:t>Creșterea cerințelor clienților pentru produse pe bază de rășini fenol-formaldehidice, a dus la creșterea cantităților de materii prime, implicit a capacităților de stocare. </a:t>
            </a:r>
          </a:p>
          <a:p>
            <a:r>
              <a:rPr lang="uk-UA" sz="2200" dirty="0"/>
              <a:t>Substanța chimică periculoasă – Aldehida formică de concentrație 37% a înregistrat o dublare a capacității de stocare, astfel Isovolta S.A. intră sub incidenţa Art.7 și Art.8 din Legea nr. 59/2016 la încadrarea ca amplasament de nivel superior.</a:t>
            </a:r>
          </a:p>
          <a:p>
            <a:r>
              <a:rPr lang="uk-UA" sz="2200" dirty="0"/>
              <a:t>Ca urmare a apariției Legii nr. 59/2016 s-au întreprins următoarele: </a:t>
            </a:r>
          </a:p>
          <a:p>
            <a:pPr marL="857250" lvl="1" indent="-457200">
              <a:buFont typeface="+mj-lt"/>
              <a:buAutoNum type="arabicPeriod"/>
            </a:pPr>
            <a:r>
              <a:rPr lang="uk-UA" sz="2200" dirty="0"/>
              <a:t>Isovolta S.A., a întocmit și transmis autorităților </a:t>
            </a:r>
            <a:r>
              <a:rPr lang="uk-UA" sz="2200" b="1" dirty="0"/>
              <a:t>Notificarea</a:t>
            </a:r>
            <a:r>
              <a:rPr lang="uk-UA" sz="2200" dirty="0"/>
              <a:t> conform Art. 7</a:t>
            </a:r>
          </a:p>
          <a:p>
            <a:pPr marL="857250" lvl="1" indent="-457200">
              <a:buFont typeface="+mj-lt"/>
              <a:buAutoNum type="arabicPeriod"/>
            </a:pPr>
            <a:r>
              <a:rPr lang="uk-UA" sz="2200" dirty="0"/>
              <a:t>Autoritățile competente a încadrat Isovolta S.A. prin </a:t>
            </a:r>
            <a:r>
              <a:rPr lang="uk-UA" sz="2200" b="1" dirty="0"/>
              <a:t>decizie</a:t>
            </a:r>
            <a:r>
              <a:rPr lang="uk-UA" sz="2200" dirty="0"/>
              <a:t>, ca </a:t>
            </a:r>
            <a:r>
              <a:rPr lang="uk-UA" sz="2200" b="1" dirty="0"/>
              <a:t>amplasament de nivel superior</a:t>
            </a:r>
            <a:r>
              <a:rPr lang="uk-UA" sz="2200" dirty="0"/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uk-UA" sz="2200" dirty="0"/>
              <a:t>Isovolta S.A. a întocmit și transmis autorităților </a:t>
            </a:r>
            <a:r>
              <a:rPr lang="uk-UA" sz="2200" b="1" dirty="0"/>
              <a:t>Raportul de Securitate</a:t>
            </a:r>
            <a:r>
              <a:rPr lang="uk-UA" sz="2200" dirty="0"/>
              <a:t> și </a:t>
            </a:r>
            <a:r>
              <a:rPr lang="uk-UA" sz="2200" b="1" dirty="0"/>
              <a:t>Planul de Urgență Internă</a:t>
            </a:r>
          </a:p>
          <a:p>
            <a:pPr marL="0" indent="0">
              <a:buNone/>
            </a:pPr>
            <a:endParaRPr lang="uk-UA" sz="1200" dirty="0"/>
          </a:p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o-RO" b="1" dirty="0"/>
              <a:t>Legea nr. 59/2016, Anexa 4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rmAutofit/>
          </a:bodyPr>
          <a:lstStyle/>
          <a:p>
            <a:r>
              <a:rPr lang="ro-RO" sz="3000" dirty="0"/>
              <a:t>Informarea publicului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o-RO" dirty="0"/>
              <a:t>Informarea persoanelor care ar putea fi afectate de un accident major conține elementele din Anexa 6 conform Legii nr. 59/2016 și se realizează prin: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 pagina de internet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 </a:t>
            </a:r>
            <a:r>
              <a:rPr lang="uk-UA" dirty="0"/>
              <a:t>flyere</a:t>
            </a:r>
            <a:r>
              <a:rPr lang="ro-RO" dirty="0"/>
              <a:t> de prezentare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 afișarea pe panouri în locuri vizibile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 solicitare directă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55" y="0"/>
            <a:ext cx="8229599" cy="980728"/>
          </a:xfrm>
        </p:spPr>
        <p:txBody>
          <a:bodyPr>
            <a:noAutofit/>
          </a:bodyPr>
          <a:lstStyle/>
          <a:p>
            <a:r>
              <a:rPr lang="ro-RO" sz="2500" dirty="0"/>
              <a:t>Stabilirea proceselor şi interacţiunea lor </a:t>
            </a:r>
            <a:endParaRPr lang="ro-RO" sz="2500" cap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4925" y="980729"/>
            <a:ext cx="1296715" cy="482475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  <a:latin typeface="Times New Roman" pitchFamily="18" charset="0"/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r>
              <a:rPr kumimoji="1" lang="ro-RO" sz="1400" dirty="0">
                <a:solidFill>
                  <a:srgbClr val="09090B"/>
                </a:solidFill>
              </a:rPr>
              <a:t>Cerinţele Clienţilor și a părților interesate</a:t>
            </a:r>
          </a:p>
          <a:p>
            <a:pPr algn="ctr"/>
            <a:endParaRPr kumimoji="1" lang="ro-RO" sz="1000" dirty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812088" y="980729"/>
            <a:ext cx="1187163" cy="48247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  <a:latin typeface="Times New Roman" pitchFamily="18" charset="0"/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endParaRPr kumimoji="1" lang="ro-RO" sz="1000" b="0" dirty="0">
              <a:solidFill>
                <a:srgbClr val="09090B"/>
              </a:solidFill>
            </a:endParaRPr>
          </a:p>
          <a:p>
            <a:pPr algn="ctr"/>
            <a:r>
              <a:rPr kumimoji="1" lang="ro-RO" sz="1400" dirty="0">
                <a:solidFill>
                  <a:srgbClr val="09090B"/>
                </a:solidFill>
              </a:rPr>
              <a:t>Satisfacţia Clienţilor şi a părţilor interesate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41379" y="3861048"/>
            <a:ext cx="3214797" cy="1980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o-RO" sz="900" dirty="0">
                <a:solidFill>
                  <a:srgbClr val="09090B"/>
                </a:solidFill>
              </a:rPr>
              <a:t>         </a:t>
            </a:r>
            <a:r>
              <a:rPr kumimoji="1" lang="ro-RO" sz="900" b="1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Realizarea produsului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Relaţia cu clientul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Planificarea realizării produsului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Proiectare şi dezvoltare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Aprovizionare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Producţie, identificare şi trasabilitate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Condiţii şi termene de depozitare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 echipamentelor de monitorizare şi măsurare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 produsului şi al procesului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Controlul operaţional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uk-UA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Mentenanţa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echipamentelor de producţie şi auxiliare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Identificarea şi evaluarea aspectelor de mediu, pericolelor, riscurilor şi oportunităţilor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Identificare cerinţe legale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ro-RO" sz="900" dirty="0">
              <a:solidFill>
                <a:srgbClr val="09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ro-RO" sz="900" b="0" dirty="0">
              <a:solidFill>
                <a:srgbClr val="09090B"/>
              </a:solidFill>
            </a:endParaRPr>
          </a:p>
          <a:p>
            <a:pPr lvl="1"/>
            <a:endParaRPr kumimoji="1" lang="ro-RO" sz="900" b="0" dirty="0">
              <a:solidFill>
                <a:srgbClr val="09090B"/>
              </a:solidFill>
            </a:endParaRPr>
          </a:p>
          <a:p>
            <a:pPr lvl="1"/>
            <a:endParaRPr kumimoji="1" lang="ro-RO" sz="900" b="0" dirty="0">
              <a:solidFill>
                <a:srgbClr val="09090B"/>
              </a:solidFill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6156176" y="4876800"/>
            <a:ext cx="1656000" cy="468000"/>
          </a:xfrm>
          <a:prstGeom prst="rightArrow">
            <a:avLst>
              <a:gd name="adj1" fmla="val 50120"/>
              <a:gd name="adj2" fmla="val 6814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kumimoji="1" lang="ro-RO" sz="1000" b="0" dirty="0">
                <a:solidFill>
                  <a:srgbClr val="09090B"/>
                </a:solidFill>
              </a:rPr>
              <a:t>Elemente de </a:t>
            </a:r>
            <a:r>
              <a:rPr kumimoji="1" lang="ro-RO" sz="1000" b="0" dirty="0" err="1">
                <a:solidFill>
                  <a:srgbClr val="09090B"/>
                </a:solidFill>
              </a:rPr>
              <a:t>Iesire</a:t>
            </a:r>
            <a:r>
              <a:rPr kumimoji="1" lang="ro-RO" sz="1000" b="0" dirty="0">
                <a:solidFill>
                  <a:srgbClr val="09090B"/>
                </a:solidFill>
              </a:rPr>
              <a:t> </a:t>
            </a:r>
            <a:endParaRPr kumimoji="1" lang="ro-RO" sz="1000" b="0" dirty="0">
              <a:solidFill>
                <a:srgbClr val="09090B"/>
              </a:solidFill>
              <a:latin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093296"/>
            <a:ext cx="2555043" cy="6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1403946" y="4866253"/>
            <a:ext cx="1548000" cy="468000"/>
          </a:xfrm>
          <a:prstGeom prst="rightArrow">
            <a:avLst>
              <a:gd name="adj1" fmla="val 50120"/>
              <a:gd name="adj2" fmla="val 6814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kumimoji="1" lang="ro-RO" sz="1000" b="0" dirty="0">
                <a:solidFill>
                  <a:srgbClr val="09090B"/>
                </a:solidFill>
              </a:rPr>
              <a:t>Elemente de intrare</a:t>
            </a:r>
            <a:endParaRPr kumimoji="1" lang="ro-RO" sz="1000" b="0" dirty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2401" y="980728"/>
            <a:ext cx="5169919" cy="15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kumimoji="1" lang="ro-RO" sz="900" b="1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Responsabilitatea Managementului: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Angajamentul conducerii pentru dezvoltarea, implementarea şi îmbunătăţirea continuă a eficacităţii SMI prin  declaraţii de politică referitoare la:</a:t>
            </a:r>
          </a:p>
          <a:p>
            <a:pPr marL="628650" lvl="1" indent="-171450">
              <a:buFontTx/>
              <a:buChar char="-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calitate, mediu, sănătate şi securitate ocupaţională </a:t>
            </a:r>
          </a:p>
          <a:p>
            <a:pPr marL="628650" lvl="1" indent="-171450">
              <a:buFontTx/>
              <a:buChar char="-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prevenirea accidentelor majore în care sunt implicate substanţe chimice periculoase</a:t>
            </a:r>
          </a:p>
          <a:p>
            <a:pPr marL="628650" lvl="1" indent="-171450">
              <a:buFontTx/>
              <a:buChar char="-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resursele umane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organizatorică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Responsabilităţi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Practici, proceduri, procese, resurse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efectuată de management</a:t>
            </a:r>
            <a:endParaRPr lang="ro-RO" sz="1000" dirty="0"/>
          </a:p>
        </p:txBody>
      </p:sp>
      <p:sp>
        <p:nvSpPr>
          <p:cNvPr id="4" name="Rectangle 3"/>
          <p:cNvSpPr/>
          <p:nvPr/>
        </p:nvSpPr>
        <p:spPr>
          <a:xfrm>
            <a:off x="1492988" y="2601040"/>
            <a:ext cx="2862987" cy="118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ro-RO" sz="900" b="1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o-RO" sz="900" b="1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 resurselor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financiare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materiale - infrastructură (clădiri,    </a:t>
            </a:r>
          </a:p>
          <a:p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spaţii de lucru şi utilităţi asociate, echipamente pentru procesare hardware si software, servicii suport de transport, comunicaţii, sisteme informatice)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umane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 de lucru</a:t>
            </a:r>
            <a:endParaRPr lang="ro-R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615732" y="2673032"/>
            <a:ext cx="3103890" cy="104400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</a:pPr>
            <a:r>
              <a:rPr kumimoji="1" lang="ro-RO" sz="900" b="1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Măsurare, analiză, îmbunătăţire </a:t>
            </a: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0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 şi măsurare: 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satisfacţie client, audituri </a:t>
            </a:r>
          </a:p>
          <a:p>
            <a:pPr>
              <a:lnSpc>
                <a:spcPct val="90000"/>
              </a:lnSpc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interne, </a:t>
            </a: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proces, produs, riscuri </a:t>
            </a: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oportunităţi, aspecte    </a:t>
            </a:r>
          </a:p>
          <a:p>
            <a:pPr>
              <a:lnSpc>
                <a:spcPct val="90000"/>
              </a:lnSpc>
            </a:pP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mediu, sănătatea personalului, deşeurilor,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conformării</a:t>
            </a:r>
          </a:p>
          <a:p>
            <a:pPr marL="1080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ro-RO" sz="900" b="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datelor</a:t>
            </a:r>
          </a:p>
          <a:p>
            <a:pPr marL="10800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1" lang="ro-RO" sz="900" dirty="0">
                <a:solidFill>
                  <a:srgbClr val="0909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Îmbunătăţire continuă</a:t>
            </a:r>
            <a:endParaRPr kumimoji="1" lang="ro-RO" sz="900" b="0" dirty="0">
              <a:solidFill>
                <a:srgbClr val="0909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 rot="10800000">
            <a:off x="5939259" y="3681032"/>
            <a:ext cx="288925" cy="288000"/>
          </a:xfrm>
          <a:prstGeom prst="downArrow">
            <a:avLst>
              <a:gd name="adj1" fmla="val 50000"/>
              <a:gd name="adj2" fmla="val 61126"/>
            </a:avLst>
          </a:prstGeom>
          <a:solidFill>
            <a:srgbClr val="68891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endParaRPr kumimoji="1" lang="en-US" sz="1400" b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 rot="10800000">
            <a:off x="7163395" y="2420888"/>
            <a:ext cx="288925" cy="288000"/>
          </a:xfrm>
          <a:prstGeom prst="downArrow">
            <a:avLst>
              <a:gd name="adj1" fmla="val 50000"/>
              <a:gd name="adj2" fmla="val 61126"/>
            </a:avLst>
          </a:prstGeom>
          <a:solidFill>
            <a:srgbClr val="68891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endParaRPr kumimoji="1" lang="en-US" sz="1400" b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2266851" y="2348880"/>
            <a:ext cx="288925" cy="288000"/>
          </a:xfrm>
          <a:prstGeom prst="downArrow">
            <a:avLst>
              <a:gd name="adj1" fmla="val 50000"/>
              <a:gd name="adj2" fmla="val 61126"/>
            </a:avLst>
          </a:prstGeom>
          <a:solidFill>
            <a:srgbClr val="68891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endParaRPr kumimoji="1" lang="en-US" sz="1400" b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3005619" y="3681136"/>
            <a:ext cx="288925" cy="288000"/>
          </a:xfrm>
          <a:prstGeom prst="downArrow">
            <a:avLst>
              <a:gd name="adj1" fmla="val 50000"/>
              <a:gd name="adj2" fmla="val 61126"/>
            </a:avLst>
          </a:prstGeom>
          <a:solidFill>
            <a:srgbClr val="68891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endParaRPr kumimoji="1" lang="en-US" sz="1400" b="0">
              <a:solidFill>
                <a:srgbClr val="09090B"/>
              </a:solidFill>
              <a:latin typeface="Times New Roman" pitchFamily="18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7517089" y="3068960"/>
            <a:ext cx="396000" cy="216024"/>
          </a:xfrm>
          <a:prstGeom prst="left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1331640" y="1646716"/>
            <a:ext cx="936000" cy="216000"/>
          </a:xfrm>
          <a:prstGeom prst="leftRightArrow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25873"/>
            <a:ext cx="702945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599" cy="1022486"/>
          </a:xfrm>
        </p:spPr>
        <p:txBody>
          <a:bodyPr>
            <a:noAutofit/>
          </a:bodyPr>
          <a:lstStyle/>
          <a:p>
            <a:pPr algn="ctr"/>
            <a:r>
              <a:rPr lang="ro-RO" sz="2200" dirty="0"/>
              <a:t>DOCUMENTELE SISTEMULUI DE MANAGEMENT INTEGRAT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67544" y="6453336"/>
            <a:ext cx="1368000" cy="180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>
                <a:solidFill>
                  <a:schemeClr val="tx1"/>
                </a:solidFill>
              </a:rPr>
              <a:t>SEMINAR SEVESO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4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2871</Words>
  <Application>Microsoft Office PowerPoint</Application>
  <PresentationFormat>On-screen Show (4:3)</PresentationFormat>
  <Paragraphs>636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Georgia</vt:lpstr>
      <vt:lpstr>Times New Roman</vt:lpstr>
      <vt:lpstr>Wingdings</vt:lpstr>
      <vt:lpstr>Office-Design</vt:lpstr>
      <vt:lpstr>1_Office-Design</vt:lpstr>
      <vt:lpstr>Isovolta S.A.  BUCUREȘTI</vt:lpstr>
      <vt:lpstr>ISTORIC – Isovolta s.a.</vt:lpstr>
      <vt:lpstr>Locații ISOVOLTA GROUP</vt:lpstr>
      <vt:lpstr>Isovolta S.A. </vt:lpstr>
      <vt:lpstr>Sistem de Management Integrat</vt:lpstr>
      <vt:lpstr>Sistem de management al securitĂȚii </vt:lpstr>
      <vt:lpstr>Informarea publicului</vt:lpstr>
      <vt:lpstr>Stabilirea proceselor şi interacţiunea lor </vt:lpstr>
      <vt:lpstr>DOCUMENTELE SISTEMULUI DE MANAGEMENT INTEGRAT</vt:lpstr>
      <vt:lpstr>Responsabilitatea conducerii</vt:lpstr>
      <vt:lpstr>PowerPoint Presentation</vt:lpstr>
      <vt:lpstr>Identificarea și evaluarea pericolelor majore</vt:lpstr>
      <vt:lpstr>ANALIZA DE RISC</vt:lpstr>
      <vt:lpstr>Riscuri tehnologice</vt:lpstr>
      <vt:lpstr>RISCURI TEHNOLOGICE</vt:lpstr>
      <vt:lpstr>RISCURI TEHNOLOGICE</vt:lpstr>
      <vt:lpstr>RISCURI TEHNOLOGICE</vt:lpstr>
      <vt:lpstr>RISCURI TEHNOLOGICE</vt:lpstr>
      <vt:lpstr>RISCURI TEHNOLOGICE</vt:lpstr>
      <vt:lpstr>RISCURI TEHNOLOGICE</vt:lpstr>
      <vt:lpstr>RISCURI TEHNOLOGICE</vt:lpstr>
      <vt:lpstr>Incendiu în depozitul de substanțe periculoase  iunie 2015</vt:lpstr>
      <vt:lpstr>Stingerea incendiului</vt:lpstr>
      <vt:lpstr>Efecte ale incendiului</vt:lpstr>
      <vt:lpstr>Acţiuni după stingerea incendiului</vt:lpstr>
      <vt:lpstr>Reamenajare spaţiu de depozitare</vt:lpstr>
      <vt:lpstr>Evaluarea  riscurilor </vt:lpstr>
      <vt:lpstr>Riscuri tehnologice</vt:lpstr>
      <vt:lpstr>scenarii</vt:lpstr>
      <vt:lpstr>Scenariu 1. Incendiu în cuva de retenţie produs ca urmare a unei avarii la rezervorul de metanol </vt:lpstr>
      <vt:lpstr>Scenariu 2. Explozie în rezervorul de metanol</vt:lpstr>
      <vt:lpstr>Scenariu 4a). Dispersie toxică produsă ca urmare a unei scurgeri de formaldehidă 37 % în cuva de retenţie Condiţii defavorabile</vt:lpstr>
      <vt:lpstr>Scenariu 4b. Dispersie toxică produsă ca urmare a unei scurgeri de formaldehidă 37 % în cuva de retenţie. Condiţii medii</vt:lpstr>
      <vt:lpstr>Scenariul 10. Incendiu  în cuva de retenţie  a rezervorului de acetonă</vt:lpstr>
      <vt:lpstr>Scenariul 12. Incendiu în cuva de retenţie metiletilcetonă</vt:lpstr>
      <vt:lpstr>Scenarii consecinţe majore</vt:lpstr>
      <vt:lpstr>Scenariu de accident cumulat la parcul de rezervoare  dispersie toxică produsă ca urmare a unei scurgeri de formaldehidă 37% în cuva de retenţie, în condiţii medii</vt:lpstr>
      <vt:lpstr>Scenariu de accident cumulat la parcul de rezervoare  dispersie toxică produsă ca urmare a unei scurgeri de formaldehidă37% în cuva de retenţie, în condiţii defavorabile </vt:lpstr>
      <vt:lpstr>Scenariu de accident cumulat la parcul de rezervoare  dispersie toxică produsă ca urmare a unei scurgeri de formaldehidă 37% în cuva de retenţie, în condiţii defavorabile </vt:lpstr>
      <vt:lpstr>Controlul operaţional</vt:lpstr>
      <vt:lpstr>Managementul schimbărilor / modificărilor</vt:lpstr>
      <vt:lpstr>Planificarea pentru situaţii de urgenţă</vt:lpstr>
      <vt:lpstr>Monitorizarea performanţei</vt:lpstr>
      <vt:lpstr>AUDIT ŞI REVIZUIRE</vt:lpstr>
      <vt:lpstr>PowerPoint Presentation</vt:lpstr>
    </vt:vector>
  </TitlesOfParts>
  <Company>ISOVOLTA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Isovolta SA - Bucharest</dc:title>
  <dc:creator>Ionita Ianula</dc:creator>
  <cp:lastModifiedBy>dgs</cp:lastModifiedBy>
  <cp:revision>176</cp:revision>
  <dcterms:created xsi:type="dcterms:W3CDTF">2016-04-11T06:09:34Z</dcterms:created>
  <dcterms:modified xsi:type="dcterms:W3CDTF">2016-11-22T14:20:25Z</dcterms:modified>
</cp:coreProperties>
</file>